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0" r:id="rId3"/>
    <p:sldId id="261" r:id="rId4"/>
    <p:sldId id="281" r:id="rId5"/>
    <p:sldId id="263" r:id="rId6"/>
    <p:sldId id="265" r:id="rId7"/>
    <p:sldId id="264" r:id="rId8"/>
    <p:sldId id="266" r:id="rId9"/>
    <p:sldId id="282" r:id="rId10"/>
    <p:sldId id="267" r:id="rId11"/>
    <p:sldId id="283" r:id="rId12"/>
    <p:sldId id="285" r:id="rId13"/>
    <p:sldId id="286" r:id="rId14"/>
    <p:sldId id="287" r:id="rId15"/>
    <p:sldId id="288" r:id="rId16"/>
    <p:sldId id="295" r:id="rId17"/>
    <p:sldId id="276" r:id="rId18"/>
    <p:sldId id="298" r:id="rId19"/>
    <p:sldId id="259" r:id="rId20"/>
  </p:sldIdLst>
  <p:sldSz cx="12192000" cy="6858000"/>
  <p:notesSz cx="6858000" cy="9144000"/>
  <p:embeddedFontLst>
    <p:embeddedFont>
      <p:font typeface="Arial Unicode MS" panose="020B0604020202020204" pitchFamily="34" charset="-128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3374" autoAdjust="0"/>
  </p:normalViewPr>
  <p:slideViewPr>
    <p:cSldViewPr snapToGrid="0">
      <p:cViewPr varScale="1">
        <p:scale>
          <a:sx n="82" d="100"/>
          <a:sy n="82" d="100"/>
        </p:scale>
        <p:origin x="76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36921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2105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2140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" y="-560439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CC5244-CD1C-B957-E40D-E5D18679EF2B}"/>
              </a:ext>
            </a:extLst>
          </p:cNvPr>
          <p:cNvSpPr txBox="1"/>
          <p:nvPr/>
        </p:nvSpPr>
        <p:spPr>
          <a:xfrm>
            <a:off x="1879084" y="4925749"/>
            <a:ext cx="929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Scraping and Exploratory Data Analysis of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Eazydinner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143" y="3052986"/>
            <a:ext cx="3614898" cy="18074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7B0041-6786-98A5-A78C-5FFC636E6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4768"/>
            <a:ext cx="5990253" cy="1003100"/>
          </a:xfrm>
        </p:spPr>
        <p:txBody>
          <a:bodyPr>
            <a:noAutofit/>
          </a:bodyPr>
          <a:lstStyle/>
          <a:p>
            <a:pPr algn="ctr"/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N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Visualization:Bivariate</a:t>
            </a:r>
            <a:r>
              <a:rPr lang="en-IN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Analysis(categorical </a:t>
            </a:r>
            <a:r>
              <a:rPr lang="en-IN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IN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numerical</a:t>
            </a:r>
            <a:endParaRPr lang="en-I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2" descr="data:image/png;base64,iVBORw0KGgoAAAANSUhEUgAAAlAAAAHECAYAAAD2/RSNAAAAOXRFWHRTb2Z0d2FyZQBNYXRwbG90bGliIHZlcnNpb24zLjUuMiwgaHR0cHM6Ly9tYXRwbG90bGliLm9yZy8qNh9FAAAACXBIWXMAAA9hAAAPYQGoP6dpAACEZklEQVR4nO3dd3QU1d8G8Ge2phdCChBKCCT0aiiCVEFQkBKqgAKioIgIIkVeKSKCFRHwJ9JEihSDNFGUrhB6lR4ILYWE9L5l7vtHSCA0syHJ7CbP55wcsjOzO99dNrPP3rlzrySEECAiIiKifFMpXQARERGRrWGAIiIiIrIQAxQRERGRhRigiIiIiCzEAEVERERkIQYoIiIiIgsxQBERERFZiAGKiIiIyEIMUERUbDhuLxGVFAxQRIVoyJAhaNKkCQwGw2O36datG3r37g0ACAwMxLx58yzax/33OXToEAIDA3Ho0KGCFw1g3rx5CAwMzPNTq1YtNG3aFCNHjsTly5cf2tYS0dHRGD58OCIiIp643bZt29C2bVvUrVsXU6ZMKdBzeZRbt2499Pwe9bNhw4ZC22dhunTpEsaMGYMWLVqgTp06aNmyJd577z2cO3dO6dKISi2N0gUQlSS9evXCgQMHsG/fPjz//PMPrb9w4QIuXLiAjz/+GACwdu1a+Pj4FHh/tWvXxtq1a1GtWrUCP8b91q5dm/u72WxGZGQk5syZgwEDBuC3336Dp6dngR73wIED2LNnDz766KMnbjd9+nRUqVIFs2fPhre3d4H29SheXl55nltsbCzeeecdvPXWW2jTpk3u8kqVKhXaPgvL5cuX0bdvX9SrVw+TJ09G2bJlER0djZUrV6Jv375YsWIFGjRooHSZRKUOAxRRIerQoQNcXV2xefPmRwaojRs3wsHBAS+99BIAPPUHn5OTU6F+eD74WI0bN0a5cuUwYMAA/Prrr3jzzTcLbV+PkpiYiBYtWqBp06aF+rg6nS7Pc7t16xaA7MBk7eFj2bJlcHNzw+LFi6HVanOXP//88+jcuTO+++47/PDDDwpWSFQ68RQeUSHS6XTo2rUrdu/ejZSUlDzrzGYztm7dik6dOsHJyQnAw6fwYmJiMGnSJLRu3Rr16tVDr169sHPnzsfu78FTePPmzUOHDh2wZ88edO3aFXXq1MELL7yAX3/9tcDPqU6dOgDwxNNv27ZtQ8+ePdGwYUO0aNECU6ZMQVJSEgBgw4YNmDRpEgCgffv2mDhx4mOfBwAsWLAAgYGBuSFn//79eOWVV9C4cWM0bdoU77//PqKionLvu2HDBtSqVQvr169Hy5Yt0apVqzynHC0hyzJ++OEHdOjQIfe1W7FiRZ5tzGYzfvjhB3Tp0gX16tVDgwYN0K9fP4SGhuZuM2/ePHTq1Ak7duxAly5dULduXXTr1g0nTpzAyZMn0bt3b9SrVw9dunTJc79HuXPnDoCH+485ODhg0qRJ6Ny5c57lv/32G3r27In69eujTZs2+OKLL/KcUj5z5gxef/11NG3aFI0aNcKIESPyvF45/xdr1qxB27Zt8eyzz+Kff/4BABw9ehQDBw5E/fr10aRJE0yYMAHx8fF5Xr+5c+eiXbt2qFOnDtq1a4evv/4aRqMxPy8/kU1hgCIqZL169YLBYMAff/yRZ/k///yD2NhY9OrV65H3u3PnDnr16oXDhw9jzJgxmDdvHipUqICRI0di8+bN+d5/bGwsPv74Y7z66qv44Ycf4Ovri4kTJ+LKlSsFej7h4eEAHn9667vvvsOYMWNQv359fPvttxg5ciS2b9+OQYMGITMzE23atMFbb70FAJg/fz7efvvthx4j51QkkP36rV27Fl5eXti0aROGDh0Kb29vfP3115g0aRJOnDiBvn37Ii4uLvf+ZrMZ33//PT755BO89957BT6lOW3aNHz77bd4+eWX8f3336NTp0749NNPsWDBgtxtvvzySyxYsAB9+/bF4sWL8fHHHyMhIQGjR49Genp67nbR0dGYNWsWRowYgW+++QZJSUl49913MXbsWPTp0wdff/01ZFnGmDFjkJmZ+dia2rRpg8jISPTr1w+rVq3ClStXcsNUp06d0KNHj9xt16xZg7Fjx6JmzZqYP38+hg8fjtWrV2PatGkAgIMHD6J///6QZRkzZ87EJ598gqioKPTr1++h98ecOXMwYcIETJgwAQ0aNMCRI0cwePBg2NnZ4ZtvvsGHH36Iw4cP49VXX82tf9GiRVi1ahVGjhyJpUuXon///li8eDG+//77Av1/EFk1QUSFrnv37mLQoEF5lo0ePVp07tw5z7KAgADx7bffCiGE+Pzzz0Xt2rXFjRs38mzz2muviRYtWgiz2fzQfQ4ePCgCAgLEwYMHhRBCfPvttyIgIEAcOHAg9/4REREiICBALFmy5LH15tzPaDTm/qSkpIgjR46IHj16iMaNG4uYmJg82wohRGJioqhTp46YPHlynsc7cuSICAgIEKtWrRJCCBESEiICAgLEzZs3n/i63f/czGazaNGihRg8eHCeba5fvy5q164tPv/88zyPvW7duic+9v1u3rwpAgICREhISO6yq1evisDAQLFw4cI8286ZM0fUrVtXxMfHCyGEGDt2rFi2bFmebbZv3y4CAgLE8ePHhRD3XqO9e/fmbrNw4UIREBAg1q9fn7vsjz/+EAEBAeLcuXNPrPebb74RdevWFQEBASIgIEA0bdpUvP/+++LkyZO525jNZvHss8+KkSNH5rnvsmXLxMsvvyyysrJEr169RKdOnYTJZMpdn5SUJJo0aSJGjx4thLj3nvr666/zPE7fvn1Fly5d8tz36tWrombNmmLlypVCCCGGDh360P/XihUrxK+//vrE50dki9gCRVQEevXqhSNHjiA6OhoAkJKSgl27dj229QkADh8+jIYNG6JixYp5lr/88suIjY3F1atX873/+/v15HRSv7915HFq166d+9O4cWMMGDAAWVlZmDdv3iM7kJ88eRIGgwFdu3bNs/yZZ55BhQoVnurqwPDwcMTGxj702JUqVULDhg0feuyAgIAC7wvIbp0RQqBdu3YwmUy5P+3atUNWVhaOHTsGAPjqq68wePBgxMfH48SJE9iwYUNuC+GDp6oaNWqU+3vZsmUB5P2/cXNzAwAkJyc/sbbRo0fj77//xldffYVevXrByckJW7ZsQd++fbF8+XIA2a/XnTt3Hup7N3jwYGzatAkmkwlnzpzBiy++CLVanbvexcUFbdu2fej1vP9Ky4yMDJw6dQqtW7eGECL3talYsSL8/f2xf/9+AEDTpk1x4MABvPLKK1i2bBmuXLmCgQMHonv37k98fkS2iJ3IiYpA165d8dlnn2Hr1q0YNmwYtm3bBlmW0a1bt8feJykpCb6+vg8tz/ng/a8P2fvZ29vn/q5SZX9PEvkYg+mXX37J/V2r1cLT0xMeHh5PrPn+Gu9XtmzZh/qBWSIxMfGJj/3gJfxPqtOS/eV08H/Q7du3AWT3IZo+fTrOnDkDOzs7VKtWDRUqVADw8Guc09ftfnZ2dgWqz9XVFV26dEGXLl0AAOfOncP48ePx5Zdf4uWXX86t/3GvQ0pKCoQQ+f6/uv9xkpOTIcsyFi1ahEWLFj10f71eDwAYNmwYHB0dERISgs8++wyzZ89GQEAAPvzwQzRv3rxAz5vIWjFAERUBFxcXdOjQAVu2bMGwYcOwceNGtGvX7okf8q6urrkdhu8XGxsLAHB3dy+yenPUrVvXou1dXV0BZPff8vf3z7MuNjb2odY0S+S0zjzuNSns18PFxQUAsHz5cjg6Oj60vnz58khNTcWwYcMQGBiIrVu3wt/fHyqVCnv37sX27dsLtR4gO7QFBwdj9OjRuWOH5ahVqxbee+89jBw5Ejdv3syt//5O3UB2MDx79izq1asHSZIe+3rmvN6P4ujoCEmSMHjw4EcGzJzArlKpMGDAAAwYMABxcXHYu3cvvv/+e4waNQoHDhyATqez9CUgslo8hUdURHr16oULFy7g8OHDOHHixBNP3wFAUFAQTpw4gZs3b+ZZvnnzZnh6eqJy5cpFWW6B1K9fHzqdDlu2bMmz/OjRo4iMjMw9hZXTCmYJPz8/eHp6PvTYN2/exMmTJ/OcHisMQUFBAICEhATUrVs39ycxMRHffPMNEhMTcfXqVSQmJuLVV19F9erVc5/Xvn37AGRfhVaYypYtC41Gg9WrVyMrK+uh9VevXoVer0flypVRtWpVuLu7P3TV5pYtW/DGG2/AaDSiTp062LZtG8xmc+76lJQU7NmzB40bN35sHU5OTqhVqxauXr2a57WpXr065s+fn3v6r1+/fvjkk08AZLdg9ezZEwMGDEBKSgpSU1ML4yUhshpsgSIqIs2aNYOvry8++ugj+Pj4oGXLlk/cfsiQIdi8eTOGDBmCd955B+7u7ti4cSMOHjyITz/9tEAhpKi5ubnhzTffxPz586HVatG+fXvcunULc+fORbVq1dCzZ08A91p3/vrrL7Rq1eqh1qpHUalUGDt2LCZNmoQxY8age/fuSEhIwPz58+Hq6oohQ4YU6nMJCAjAyy+/jI8++ggRERGoU6cOwsPDMWfOHPj6+qJKlSpIT0+Hk5MTvv/+e2g0Gmg0Gmzfvj331GdGRkah1qRWqzFt2jSMHDkSwcHBGDBgAPz9/ZGRkYH9+/dj1apVGD16dG5L4KhRo/Dxxx9j2rRp6NChA65du4ZvvvkG/fv3R5kyZfD+++/j9ddfx7BhwzBw4EAYjUb88MMPMBgMeOedd55Yy9ixY/Hmm2/i/fffx8svvwyz2YylS5fi1KlTuVdZBgUFYenSpShbtiwaNmyI27dvY9myZWjSpAnKlClTqK8NkdIYoIiKiCRJ6NmzZ+6l/f8VgDw9PfHzzz/jq6++wsyZM2E0GlGjRg189913aN++fTFVbblRo0ahbNmyWLlyJdavXw83Nzd06tQJ7733Xu6pnaZNm+LZZ5/FV199hdDQ0HwP/NizZ084Ojpi4cKFGDlyJJycnPDcc89h7NixBR4V/UlmzZqFhQsXYs2aNYiOjoaHhwdefPFFvPfee1Cr1XB2dsZ3332Hzz//HKNHj4ajoyNq1qyJlStX4o033sDRo0fRrl27Qq2pTZs2WLduHZYsWYLvv/8e8fHx0Ol0qFWrFubMmYOOHTvmbjtgwAA4ODhgyZIl+OWXX+Dt7Y2hQ4fmDoDavHlzLFu2DN9++y3Gjh0LnU6HZ555Bp999hmqV6/+xDpatmyJJUuWYP78+Xj33Xeh1WpRu3ZtLFu2LLdj/OjRo6HT6RASEoIFCxbA2dkZ7dq1w/vvv1+orwmRNZBEfnqWEhEREVEu6zsnQERERGTlGKCIiIiILMQARURERGQhBigiIiIiCzFAEREREVmIAYqIiIjIQlY9DtSJEycghIBWq1W6FCIiIioFjEYjJElCw4YNn7idVQcoIUS+JkAlIiIiKgz5zR0WByij0Yj58+dj06ZNSEpKQs2aNTFu3LjceanOnz+PmTNn4t9//4WbmxsGDRqE119/3dLdAEBuy5OlE5wSERERFcSZM2fytZ3FfaD+97//ISQkBJ988gk2btyIqlWr4o033sDt27eRkJCAIUOGoEqVKggJCcGoUaMwd+5chISEWPwEiIiIiKyVxS1QO3fuRJcuXXInRp04cSLWr1+PkydP4tq1a9DpdJg2bRo0Gg38/f1x/fp1LFq0CMHBwYVePBEREZESLG6BcnNzw+7du3Hr1i2YzWasXbsWOp0ONWvWxNGjRxEUFASN5l4ua9asGcLDwxEXF1eohRMREREpxeIWqMmTJ2PMmDFo37491Go1VCoV5s6di0qVKiE6OhoBAQF5tvfy8gIAREZGwsPDw+IChRBIT0+3+H5ERERElhJCQJKk/9zO4gB15coVuLi4YMGCBfD29sb69esxYcIErFy5EpmZmdDpdHm21+v1AICsrCxLdwUgu9P6+fPnC3RfIiIiIks9mGUexaIAFRERgQ8++AA//vgjnnnmGQDZV8iFhYVh3rx5sLOzg8FgyHOfnODk4OBgya5yabVaVKtWrUD3JSIiIrJEWFhYvrazKECdPn0aRqPxoWEF6tevj3379qF8+fKIiYnJsy7ntre3tyW7yiVJUoHDFxEREZEl8nP6DrCwE3m5cuUAABcvXsyz/NKlS6hcuTKCgoJw7NgxmM3m3HWhoaHw8/MrUP8nIiIiImtkUYCqV68ennnmGUyYMAEHDx7EtWvX8M033yA0NBRvvvkmgoODkZqaismTJyMsLAwbNmzA8uXLMXz48KKqn4iIiKjYScLCuVKSkpLwzTffYM+ePUhKSkJAQADGjh2LJk2aAMg+zTdz5kycO3cOnp6eGDp0KAYOHFig4nJGA+VI5ERERFQc8ps9LA5QxYkBioiIiIpTfrOHxQNpEhEREZV2DFBEREREFmKAIiIiIrIQAxTZNJPJpHQJRERUCjFAkc3avHkzBg8ejOjoaKVLISKiUoYBimzWihUrkJWVhQsXLihdChERlTIMUEREREQWYoAiIiIishADFNk8Kx4LloiISigGKCIiIiILMUARERERWYgBioiIiMhCDFBEREREFmKAIpvH0ciJiKi4MUCRzWOAIiKi4sYARTaPAYqIiIobAxTZPAYoIiIqbgxQZPMYoIiIqLgxQJHNMxqNSpdARESlDAMU2TxZlpUugYiIShkGKLJ5ZrNZ6RKIiKiUYYAim8cARURExY0BimweT+EREVFxY4AimyeEULoEIiIqZRigyOYxQBERUXFjgCKbx1N4RERU3BigyOZJkqR0CUREVMowQJHNY4AiIqLixgBFNk+l4tuYiIiKFz95iIioVImKisJHH32ECxcuKF0K2TAGKLJ5bIEiIkts374dFy5cwI8//qh0KWTD+MlDNo8BiogskZmZCQBITk5WuBKyZfzkIZvHAEVERMWNnzxEREREFmKAIpvHFigiIipu/OQhm8cARURExY2fPEREVCpxHk16GgxQRERUKnEWA3oaDFBEREREFmKAIiKiUkWWZQA8hUdPR2PJxocOHcKrr776yHW+vr7YuXMnzp8/j5kzZ+Lff/+Fm5sbBg0ahNdff71QiiV6lJyDIRFRfmRlZQHgKTx6OhYFqIYNG+Kff/7Js+zSpUt48803MWLECCQkJGDIkCF4/vnnMX36dJw8eRLTp0+Hm5sbgoODC7Vwohz8FklElsgZiZzoaVgUoHQ6HTw9PXNvG41GzJo1Cx07dkTv3r2xcOFC6HQ6TJs2DRqNBv7+/rh+/ToWLVrEAEVFhgGKiCyRE6Bks1nhSsiWPVUfqFWrViEqKgqTJk0CABw9ehRBQUHQaO7lsmbNmiE8PBxxcXFPVynRY/AUHhFZIiMjI/vfzAyFKyFbZlEL1P2ysrLw/fff47XXXoOXlxcAIDo6GgEBAXm2y1kXGRkJDw8Pi/cjhEB6enpBy6RSwGAw8D1CRPmWc7zIyMhEWloa+0JRHkKIfL0nChygNm3ahKysLAwaNCh3WWZmJnQ6XZ7t9Ho9gHud9ixlNBpx/vz5gpZJpUBcXBzfI0SUb6kpKQCyPyjPnDkDrVarcEVkbR7MMo9S4AC1ceNGdOzYEe7u7rnL7OzsYDAY8myXE5wcHBwKtB+tVotq1aoVtEwqBdzc3FCzZk2lyyAiG2E0mXJ/r1SpEtzc3JQrhqxOWFhYvrYrUICKj4/HiRMnMHz48DzLfXx8EBMTk2dZzm1vb++C7AqSJBU4fFHpoFKp+B4honwxm80PfdHn8YPul99TugXqRH78+HFIkoQmTZrkWR4UFIRjx47BfN+VDaGhofDz8ytQ/yei/OBVeESUXzkdyB93myi/ChSgLly4gIoVK8Le3j7P8uDgYKSmpmLy5MkICwvDhg0bsHz58odaqoiIiJTAAEWFpUAB6s6dO488Z+zh4YHFixcjPDwcPXr0wPz58zF+/Hj06NHjaeskeiy2QBFRfj04iGZBL3AiKlAfqGnTpj12Xb169bB27dqC1kNkMV6CTET5lROY7DVAhomjklPBcTJhIiIqNXICk5NGynObyFIMUGTz2AJFRPmVcwWe/d0A9eAVeUT5xQBFNo8Biojyy2g0AgD06uzjhum+MaGILMEARTZPpeLbmIjyJycw2amzb+cEKiJL8ZOHbB5boIgov3IClFaVfdy4f9xCIkswQJHNY4AiIkvlHDY4DAoVFAMU2TyewiOi/MoJTHcboCDLsoLVkC3jJw/ZPAYoIiIqbvzkIZvHAEVE+aVWZ/ceN8l5bxNZip88RERUauR84TLK2afyNJoCTchBxABFto+dyIkov3ICk4EtUPSUGKDI5jFAEVF+abVaAECWSeS5TWQpBigiIio19Ho9ACDtboDKuU1kKQYosnkcx4WI8kun0wEA0u8GqJzbRJZigCKbx3FciCi/7gWo7NtsgaKCYoAim8cWKCLKLzs7uzy3GaCooBigyOaxBYqI8uvBwMQARQXFAEU2j5OBElF+MUBRYWGAIpvHAEVE+fVgp3EGKCooBiiyeQxQRJRfarUaavW9jz6OA0UFxQBFNo8BiogsodPea4XiMAZUUAxQZJPuD00mk0nBSojI1qg196Zv4VQuVFAMUGST7g9NDFBEZImcCYUf/J3IEnznkE1iCxQRFZRada/ViQGKCorvHLJJ94cm9oEiIktw6F0qDAxQZJN4Co+ICur+L138AkYFxQBFNsloND7ydyKi/2I2swWbnh4DFNkktkARUUGZTPdCE7+AUUExQJFNMhgMj/ydiOhJzGZznmNGVlaWgtWQLWOAIpvEAEVEBZGZmfnE20T5xQBFNokBiogK4sHAlJGRoVAlZOsYoMgm3d/snskmeCLKp9TUVACA9MBtIksxQJFNuv9bZFZmJoTgyC5E9N9yApOHnZTnNpGlGKDIJt0foGRZ5pV4RJQvOYGpjD774y8lJUXJcsiGMUCRTcrtt6DSAgDS09MVrIaIbEVycjIAwNM+uwWKAYoKigGKbFJaWlr2LxonAAxQRJQ/OQHKyz774y8pKUnJcsiGMUCRTcoJTJLWOc9tIqInyQlMOQEqJ1ARWYoBimzSgwEqt0WKiOgJcgKTm16CVsUARQXHAEU2KffKGZ0LAAYoIsqfnMDkqJHgqJEYoKjAGKDIJqWlpQGSCtLdPlC8FJmI8iMlJQV2GglqlQQHjYQUBigqIAYosklpaWmASg+o7QAwQBFR/qQkJ8NRnf27g1ZCRmYmJxSmAilQgNq4cSNefPFF1K1bFy+99BJ+//333HXnz5/HwIED0aBBA7Rp0wZLliwptGKJcqSkpAJqffYPeAqPiPInNTUV9prsIQwcNPeWEVnK4gC1adMmfPjhh+jbty+2bt2KF198EWPHjsWJEyeQkJCAIUOGoEqVKggJCcGoUaMwd+5chISEFEXtVIqlpaVCUush3Q1QPAAS0X8xGo3IMhhyA5SdOvtffgGjgtBYsrEQAnPnzsVrr72G1157DQAwcuRIHD9+HIcPH8bhw4eh0+kwbdo0aDQa+Pv74/r161i0aBGCg4OL5AlQ6WMwGGA0GiHp9IAq+xQeD4BE9F9yjhP2dz/5HDQMUFRwFrVAXb16FREREejatWue5UuWLMHw4cNx9OhRBAUFQaO5l8uaNWuG8PBwxMXFFU7FVOrlHuzUekCty7uMiOgxcmYw0N9tedLf7QvFceSoICxqgbp27RqA7Dfb66+/jnPnzsHX1xdvvfUW2rVrh+joaAQEBOS5j5eXFwAgMjISHh4eFhcohOCbm/LICeOSSg9JUgEqLVJTU/k+IaInSkhIAHB/gMr+NykpiccPyiWEgCRJ/7mdRQEqp5/JhAkT8M4772DcuHHYvn073n77bSxbtgyZmZnQ6XR57qPXZ/dRycrKsmRXuYxGI86fP1+g+1LJFBkZmf3L3dYnqHRITEzk+4SInuj69esAgLvzCOcGqKtXr8LZ2VmpssgKPZhlHsWiAKXVZk/c+vrrr6NHjx4AgJo1a+LcuXNYtmwZ7OzsYDAY8twnJzg5ODhYsqs8+6xWrVqB7kslk8lkyv5FdS9AmUxm1KxZU7miiMjq5Xwe6e4GJ93dIOXh4cHjB+UKCwvL13YWBSgfHx8AeOg0XbVq1bBnzx5UqFABMTExedbl3Pb29rZkV7kkSSpw+KKSSZbl7F/uBihJrUNmZjzfJ0T0RDmnZbR3g1POv0IIHj8oV35O3wEWdiKvVasWHB0dcerUqTzLL126hEqVKiEoKAjHjh2D2WzOXRcaGgo/P78C9X8iepScjqDSfafwjEbjvZYpIqJHyDlDkhug7rZEFbSLCZVuFgUoOzs7DBs2DAsWLMDWrVtx48YN/O9//8P+/fsxZMgQBAcHIzU1FZMnT0ZYWBg2bNiA5cuXY/jw4UVVP5VCOQEKKu3df3V5lxMRPUJOUNKq8rZEMUBRQVh0Cg8A3n77bdjb22POnDm4ffs2/P39MW/ePDRt2hQAsHjxYsycORM9evSAp6cnxo8fn9tfiqgwZGZmZv+S2wdKm7ucHUGJ6HEeaoG6G6Qe7LtLlB8WBygAGDJkCIYMGfLIdfXq1cPatWufqiiiJ3mwBUpSaSHAFigierLHtUAxQFFBcDJhsjm5faDuuwrv/uVERI9yL0Dh7r9sgaKCY4Aim/NwH6h7p/CIiB4n5xjx4DAGPHZQQTBAkc15uA8UW6CI6L/lHDtypnDRqgAJPHZQwTBAkc15qA+UmgGKiP5bzjFCd/fUnSRJ0KklHjuoQBigyOZkZGQAKt29wc7uBikeBInoSXImHbe77/IpBw0nI6eCYYAim5Oenn6v/xPAU3hElC/Jycmw10hQ3zfStINGQkpysoJVka1igCKbkx2g7pvo8e7vnE2diJ4kJSUFDg8M3uOgkZCRmQmj0ahMUWSzGKDI5qSnp9+bxgX3+kAxQBHR45jNZiQmJsJZm3ees5zb8fHxSpRFNowBimyK0WjM/qao0t9byBYoIvoP8fHxkGUZbrq8AcpNn337zp07SpRFNowBimxKbki6/xSeOjtMsSMoET1OTkBy0+f92MsJUDExMcVeE9k2BiiyKTkhSVLfa4GSJDWg0rAFiogeKzo6GgDgrs/bAlXmbqDKWU+UXwxQZFNyW5nuC1AAAJUeqampxV8QEdmE69evAwC8HfJ+7HnZZ9++ceNGsddEto0BimxKboBSPRCg1AxQRPR4N27cgATA2z7vx56jVoKLTsoNWET5xQBFNiUlJQUAIGns8iyX1HZITU2FLMtKlEVEVkwIgWvh4Sijl3Lnwbuft70KsbGx/BJGFmGAIpuSnDPgndo+7wq1PYQQ7EhORA+JiIhASmoqKjmrH7m+klP2R+HFixeLsyyycQxQZFPuBaiHW6DyrCciuuv8+fMAgCrOj/7Iq+KizrMdUX4wQJFNSUxMBABIGoe8KzT2edYTEeU4d+4cAKDKY1qgKjqpoJaAs2fPFmdZZOMYoMimxMXFZf+iccyzXNI4511PRITsEchPnTwJN50ED7uH+z8BgFYlobKzCleuXEFSUlIxV0i2igGKbEpcXBygtoOkemBCK63jvfVERHddunQJKampCHRXQ5IeHaAAoIabBkIIHD9+vBirI1vGAEU2QwiBO3fiAI3TQ+uku8s4HQMR3e/IkSMAgJpujz59l6OGuzrP9kT/hQGKbEZiYiIyMzMg6VwfXnl3WVRUVDFXRUTWSpZlHAwNhZ1agp/LkwOUh50K3vYqnDx5krMaUL4wQJHNiIiIAABIeveH1kkqDaB1yd2GiOjixYuIvXMHdcqooVE9/vRdjvpl1TAajTh06FAxVEe2jgGKbEZugNI9HKCyl7shPj4eGRkZxVkWEVmpvXv3AgAalNX8x5bZ6nlkb/f3338XWU1UcjBAkc24du0aAEDSl3nk+pzlOdsRUemVlZWF0NADcNVlX2GXH+56Fao4q/Dvv/8iNja2iCskW8cARTbj8uXLgEoLPC5A2XsDAMLCwoqzLCKyQqGhoUhPz0BjTw1UT7j67kHPeGZfjbdr164irI5KAgYosgkZGRnZk4HaeUGSHv22zQlQly5dKs7SiMgK7dixAxKAxp75O32Xo3YZDezUEnbv2gWz2Vw0xVGJwABFNuHKlSsQQuSGpEfSOAEaR1y8eBFCiOIrjoisys2bN3Hx4kVUd1XDTW/Zx5xOLaF+WTXi4uNx8uTJoimQSgQGKLIJp06dAgBIDhUeu40kSZAcyiMhIQG3bt0qrtKIyMr89ddfAIAgL8tan3I08dLmeRyiR2GAIptw6tQpQFJDciifu0xOuwXTzd8gp90LSyqnyve2J6JSJysrC/v27oWLTkKg+6PHfrqaZMZPFzNxNenRp+h8HFSo5KTC8ePH2ZmcHosBiqxeYmIiwsPDITmUzzOFi3znCETqNch37o0cLDlWBAA2vROVUgcOHEBaejoae2qgfkzn8V0RBlxMNGNXhOGxj9PEK7sz+c6dO4uqVLJxDFBk9Y4dOwYAkO62LuUQsjHPvwAgaRwAO0+cPXuOowkTlUK7d++GhOyr6R4ny5z330ep45HdmXzPnj3sTE6PxABFVi80NBQAoHKumq/tVc5VYTIZc4MXEZUOUVFROH/+PPxdVBZ3Hn+QViWhnocacXFxOHv2bCFVSCUJAxRZtZSUFJw58y8kO29IWud83UflUg3AveBFRKVDzsjjjTy1hfJ4je62Yu3Zs6dQHo9KFgYosmqHDx+GLJshufjn+z6Szg3Qe+DEiZNIS0sruuKIyGoIIbB//37o1RJqlXnyxMH55euogqedhMOHDiErK6tQHpNKDgYosmo5c1LltCrll8qlOkwmTgpKVFrcuHED0dHRCHRTQZuPiYPzQ5Ik1C6jQZbBgNOnTxfKY1LJwQBFVis2NhZnz56F5FAh36fvcqhcAwAA+/btK4rSiMjKHD58GABQ271gYz89Tk5rFr+M0YMYoMhq/fPPPwAAlWugxfeVtM6QHCrg7NmzHMeFqBQ4duwYNCqgulvhnL7LUd5BBTe9hGPHjkKW5UJ9bLJtDFBklYQQ2R03VRpIzvnv/3S/nOCVcxqQiEqmtLQ0XL16FZWcVNCrC+f0XQ5JklDNRY3U1DTcuHGjUB+bbBsDFFmlsLAwREZGQnKqCkmtK9BjSM7+gEqD3bv3cG48ohLswoULEELAz7lwW59y+LlkPy6HM6D7MUCRVcq5bFjlWqPAjyGpdZCc/REdHYVLly4VUmVEZG1ygk1O0ClsVZyzPyrPnTtXJI9PtsniABUREYHAwMCHftavXw8AOH/+PAYOHIgGDRqgTZs2WLJkSaEXTSWb0WjE/v37AY0jJMfHTx6cHzmn8XLGhyGikicsLAwqCajgWDRtAm56FVx1EsLCwork8ck2WXy5wsWLF6HX67Fjxw5I980z5OzsjISEBAwZMgTPP/88pk+fjpMnT2L69Olwc3NDcHBwoRZOJdfx48eRlpYGlUcjSNLTHRAlB19IWifs378fQ4YMgVZbOAPsEZF1kGUZ18LD4WknQVfI/Z/uV95RhfPx8UhMTISbm1uR7Ydsh8WfTpcuXYKfnx+8vLzg6emZ+2NnZ4d169ZBp9Nh2rRp8Pf3R3BwMAYPHoxFixYVRe1UQuW0FhXk6rsHSZIEySUA6enpnNqFqASKiopCRmYmKjgWzem7HDmtW1evXi3S/ZDtsDhAXbx4EdWqPXpQw6NHjyIoKAgazb2GrWbNmiE8PBxxcXEFr5JKjZSUFBw/fhyw84SkL1Moj5kTxDgmFFHJc+XKFQDZLURFKSdA5eyPyOJTeJcuXYKnpydeeeUVXLt2DZUrV8bbb7+N5557DtHR0QgICMizvZeXFwAgMjISHh4eFhcohEB6errF9yPblDPzuars07c+5ZD0ZQA7Txw/fhwxMTFwcnIqtMcmImVduHABAODrVNQBKruF69KlS/xMKuGEEHm6KD2ORQHKYDDg2rVrsLe3x/jx4+Hg4IDNmzfjjTfewLJly5CZmQmdLu8l53q9HgAKPI+Q0WjE+fPnC3Rfsj07d+4EIEHlUr1QH1flGgjz7X+wadMmNGrUqFAfm4iUc+7cOaglwMehaAOUo1aCu17C5UuXcO7cuXx9wJLtejDLPIpFAUqn0+HIkSPQaDS5D16nTh1cuXIFS5YsgZ2dHQwGQ5775AQnBwcHS3aVS6vVPvaUIZUst2/fRkREBCTHSpA0BXu/PI7KpRrk2/tx9epVDBgwoFAfm4iUkZWVhdu3b8PHofDmv3uSik4qnI5Lh4eHB7y9vYt8f6SM/F5tafEpvEcFoYCAAPzzzz/w8fFBTExMnnU5twv6ZpMkqcDhi2zL0aNHAdybx64wSRpHSI4VERYWhuTkZPj4+BT6PoioeJ07dw4mkwnVvYrn6tpqrmqcjjPj3Llz8PPzK5Z9UvHLb+uiRW2eFy5cQMOGDXM/6HL8+++/qFatGoKCgnDs2DGYzebcdaGhofDz8ytQ/ycqPcxmM3bu2gWodJCcqxbJPnI6k+/atatIHp+Iitfx48cBAIGFPP/d4wS6Zbc58IpeAiwMUAEBAahevTqmT5+Oo0eP4sqVK5g1axZOnjyJESNGIDg4GKmpqZg8eTLCwsKwYcMGLF++HMOHDy+q+qmEOHPmDOLu3IHKpTokVdF8m5Scq0JS22H37j15Qj4R2R6TyYSjR47AQSMVeQfyHE5aCRUcVTh37hySkpKKZZ9kvSx616lUKnz//feoW7cu3nvvPfTo0QOnTp3CsmXLEBgYCA8PDyxevBjh4eHo0aMH5s+fj/Hjx6NHjx5FVT+VEDt27AAAqNxqFdk+JJUGkksAEhMTcr+5EpFt2r9/PxISE9GwrBqqYuzQ3dhTA7PZjO3btxfbPsk6WdwHqkyZMvj0008fu75evXpYu3btUxVFpUtMTAyOHDkK6MtCsvcq0n2p3GtBTjiNbdu2ISgoqEj3RURFQwiBLZs3QyUBz/oU7+wCDctqsOOWEX/88Qe6deuWe6U5lT6cTJgUt2nTJsiyGWqPoh9eQNJ7QHKsjH///RcXL14s8v0RUeE7fvw4rt+4gXpl1HDTF+/HmE4toam3BikpKXeHXaHSigGKFBUfH49du3ZD0rlCcvEvln2qyjYGAGzYsKFY9kdEhScjIwNLFi+GSgJalf/vsXqKQnNvLew1Etb8/DPu3LmjSA2kPAYoUtTGjRthMhmh8mj81BMH55fKoRwkhwo4fvw4Ll++XCz7JKLCsWrVKsTeuYPW5bXwLuLBMx/HUSvhpUpaZGRmYuHChRBCKFIHKYsBihQTHh6OP/74A5LODVIRjP30JCrPpgCARYsW8Yo8Ihtx9uxZbN++Hd72KrQpX7x9nx7UoKwGAa5qnDx5Env27FG0FlIGAxQpwmw24/vvs7+5qXzaQJKKZxyXHCqHcpBca+aGOCKybrdv38bXX30FlQT0rKqDphhGHn8SSZLQ3U8HO7WERYsWsTW7FGKAIkVs374dV69egeRaAyrHCorUoPZ+FpLGHj///DNiY2MVqYGI/ltaWhpmzZqF5JQUvFxFB1+n4v3C9TiuehX6VdPBbDLis9mzH5qJg0o2BigqduHh4Vi5ciUkjR3UXi0Uq0NS20Hl1QJZWVmYO3cujEajYrUQ0aOZTCZ8/fXXiIiIwHPltAgqpmlb8qu6mwZdK+uQlJyM2bNmIS0tTemSqJgwQFGxSklJwRdffAmj0QhVuechaewUrUdyCYDkEoCLFy9ixYoVitZCRHmZzWbMmzcPp0+fRk13NTpWtK7wlKOJtxYtfDS4eesWZs+ejYyMDKVLomLAAEXFxmw2Y+7cuYiNjYGqbBOonCorXRIkSYK6XBtIeg/8/vvv2Ldvn9IlERGyjxfz58/HgQMH4OesQh9/fbGOOG6pTpV0qO+hxoULFzBr1ixkZmYqXRIVMQYoKjarV6/GqVOnIDlVgarsM0qXk0tSaaH27QxJrcf33y9kZ1AihZnNZixYsAD//PMPqjir8GqgHXRq6w1PAKCSJAT761HPQ43z589j9uzZyMrKUrosKkIMUFQsNm/ejM2bN0PSuUNd/nlIVvZNUtK5QlW+I4xGI2bO/BS3bt1SuiSiUiknPP3999+o7GQb4SmHWpLQy1+PumXUOHv2LGbNmsXTeSUYAxQVud27d2PFihWQtE5QV+oKSW2dc0epnCpBXb490tJS8fHHM3hlHlExMxqNmDNnTm54eq2GHfQ2Ep5yqCUJve8LUZ988gk7lpdQDFBUpA4fPoz//e9/2VfcVXwZktZZ6ZKeSOUaCJV3SyQkxGPGjBlISkpSuiSiUiErKwuff/45Dh06BH8XFQbbYHjKoVZJ6F1Nj4ZlNbh06RKmT5uG5ORkpcuiQsYARUXm2LFj+HrOHEDSQOXbFZLeXemS8kVdpj5UHs8gKioKH3/8MUMUURHLyMjArFmzcPLkSdRwU2OQDZ22exy1JKFnVR2aemkQfu0apk6dgoSEBKXLokLEAEVF4tixY/jiyy8hyxJUFbtAZe+ldEkWUXk2gapMfdy4cYMhiqgIpaWlYcaMGTh79izqllHjlep6aBUeZbywqCQJXavo8Fw5LW7disCUKR+xa0AJwgBFhe6h8ORQXumSLCZJElReLRiiiIpQcnIypk+bhsuXL6ORpwZ9qumhLiHhKYckSXihohbtK2gRHX0bU6Z8hKioKKXLokLAAEWFqiSEpxwPhqjp06czRBEVkoSEBEydOgXh166hqbcGPfx0Vj3O09OQJAntfHXoVEmHO3fiMHXKFNy8eVPpsugpMUBRoTl48CA+//wLmEtAeMpxf4i6efMmpkyZgvj4eKXLIrJp8fHxmDp1Km7dyp6epWvlkhue7vdcOS26VtEhITER06dNw40bN5QuiZ4CAxQVin/++Qdz5syBkNRQV+xaIsJTjtwQ5dEIkZGRmDJ1Ku7cuaN0WUQ2KS4uDtOmTkVUVBTalNfihYpaqxsXrig189aih58u9/Tl9evXlS6JCogBip7a7t278e2330JIWqgqdoPKoZzSJRU6SZKg8mwGVdkg3I6OxpQpU3D79m2lyyKyKXFxcZg2bSqioqPRtoIWz/uWrvCU4xkvLbr76ZCSkoLp0xmibBUDFD2V7du347vvvgPUdlBX6mZzV9tZQpIkqD2bQOXZDLGxsfjooymIiIhQuiwimxAXF4epU6ciOvo22lXQ4nlfXakMTzme8dKiZ1UdUlNS2RJloxigqMB+/fVXLF68GJLGEepK3SDZeSpdUrFQl22cO9jmRx9NQXh4uNIlEVm1+Ph4TJ82DbdvZ4en9r46pUuyCo08tQiuqkNqaiqmT5/OPlE2hgGKLCaEwOrVq7F69WpIWmeoK/eApPdQuqxipS5TH+pybZGSkoypU6fh4sWLSpdEZJUSEhIwbdq03NN2DE95NfTUokdVHVJTUjB92jRenWdDGKDIImazGUuWLMGvv/4KSecGdeWekHSuSpelCJVbLagrdERGZiZmzJiBU6dOKV0SkVVJSEjA9GnTEBUVhdbls8dCooc19szuE5WckoLp06czRNkIBijKt6ysLMyZMwfbt2+HZFc2u+VJ66R0WYpSuVSHukJnZBlM+PTTWdi7d6/SJRFZhZzwFBEZiVbltOhQSjuM59czXlp089MhKSmJLVE2ggGK8iUlJQWffPIJDh06BMnRF+pKPSBpHJQuyyqonKtAXakbhKTF/PnzsXHjRgghlC6LSDE5p+0iIiPRurwWHUvZUAUF1SQnRCUnY9rUqQxRVo4Biv5T9hVnH+HChQuQXAKgrtgFkpr9GO6nciiXfTpT64xVq1Zh6dKlMJvNSpdFVOxyrraLjIxEm/JsebJUE697p/OmTZ3Kq/OsGAMUPdH58+cxceJEREREQOXREOryz0OS1EqXZZUkvTvUlYMh6T3wxx9/4LPPPkNaWprSZREVm9u3b2PKRx/lDpJZWsd5elpBXtmDbabcDVFhYWFKl0SPwABFj/XXX39h+vTpSE5JhcqnNdRez/Jg+B8krWN2S5RTFZw4cQITJ07CrVu3lC6LqMjdunULH330EWJiY9HBV4sOFUv3OE9P6xkvLXr565GenoaPp0/HuXPnlC6JHsAARQ8xGo344Ycf8MMPP0CWdFBX6ga1ex2ly7IZkloHte+LUHk0RnR0FCZNmoSjR48qXRZRkQkPD8eUKVOQkJCAlyrr0KYCT/EXhgZlNehXTQ9DViZmzvwEJ06cULokug8DFOURFxeHjz/+GH/99RckO0+oq/QuUfPaFRdJkqD2agZ1hReQaTDhs88+w7p169gvikqcM2fOYOqUKUhNSUEPPx2e9eFQBYWpdhkNBgXoIUwmfDZ7Nv7++2+lS6K7GKAo15EjR/D+++PudRav3AOS1lnpsmyayqUaNJWDIelcsH79ekyfPp0TEVOJsX//fsycORNGQyb6VdfjGS+Gp6JQ3U2DITX00KkEvv32W2zevJlX+loBBiiCwWDAkiVL8PnnnyMtIxPqcm2zO4ureDAsDJJdWair9IHkUg3nz5/HuHEf4PDhw0qXRfRUfvvtN3zzzTfQQsbgQDvUKaNRuqQSrbKzGm/WsoOrTsKKFSuwfPlyyLKsdFmlGgNUKXfz5k1MmjQJf/zxByS9BzRVekPlVoudPwuZpNZDXb4j1OXaIi0jE1988QUWL16MrKwspUsjsojZbMby5cvx448/wkUn4c1advBz4ZW5xcHLXoXhte3g7aDCb7/9hjlz5vAYoiB+ZSilzGYztm3bhp9//hlGoxEq97pQeT0LScW3RFGRJAmSWy1I9uVgjtiO7du348yZM3jnnXdQvXp1pcsj+k+ZmZn49ttvceTIEXjbq/BqoB5uen4PL06uOhXeqGmH1ZczcfDgQcTFxWHChAlwdS2dU2opie/8UigqKgpTp07FTz/9BJPQQu37ItQ+rRieiomkd4e6Si+oytRHZGQkJk+ejJUrV8JgMChdGtFjZY8uPhVHjhxBNdfs00kMT8qw10h4LdAOjcpqcPnyZXw4aRIiIiKULqvU4bu/FJFlGb/99hveHzcOFy9ehORSHWq//lA5+yldWqkjqTRQe7eEunIPQOuCTZs2YfyECRwwj6zS9evX8eGHk3DlylUEeWnwaoAedhqe5leSRiWhZ1UdnvfVIiY2FpM//BBnzpxRuqxShQGqlIiMjMS0adPw448/wiSroa7QCZoKHSFp7JQurVRTOZSH2q8vVO71EHHrFiZPnozVq1ezXwNZjWPHjuH//m8y4u7EoVNFLbpV0UGtYniyBpIkoW0FHfr465GVmY6Zn3yCv/76S+mySg2esynhjEYjNm/ejF9+CYHJZITkXC37dJ3GXunS6C5JpYXa5zlILv6Qo3bh119/RWjoQYwYMRy1a9dWujwqpYQQ2Lp1K1asWAGNBLxSXY9avNLOKtUvq4G7XsKqy1n44YcfcOvWLbz66qtQq9m5vyjxr6EEu3z5Mv73v//h5s2b2VOM+D4PlXNVpcuix1A5lIfk1xdy7BFER5/EtGnT0K5dOwwaNAhOTk5Kl0eliNFoxJIlS7Bz50646iQMDNCjvCM/jK1ZJWc1RtS2w4pLWdi2bRuioqIwevRoODo6Kl1aiVXgU3jh4eFo2LAhNmzYkLvs/PnzGDhwIBo0aIA2bdpgyZIlhVIkWSYjIwNLly7F5MmTcfPmTajc60Dt9wrDkw2QVFqovZ+FpkpvSHZlsWvXLrz33ns4cOAAB86jYpGUlISPP/4YO3fuhK+jCiNq2zE82Qh3vQrDa9kh0E2NEydOYPKHHyIqKkrpskqsAgUoo9GIcePGIT09PXdZQkIChgwZgipVqiAkJASjRo3C3LlzERISUmjF0n87fPgw3nvvPfz++++Azg3qyj2h9mkNSc25qWyJZH93Gh2v5khKScOcOXMwa9YsxMTEKF0alWDh4eGYOGECLly4gPoeagyrZQcXHbvK2hK9OrvFsFU5LSIiIzFp4kScOnVK6bJKpAKdwps3b95DzYLr1q2DTqfDtGnToNFo4O/vj+vXr2PRokUIDg4ulGLp8WJjY7F06dLsSWslNVRlg6DyaAxJxW+OtkqSVFB7NILK2R/m6L04ceIE3hszBn379MFLL70EjYZn4KnwHDhwAAsWzIfRYMQLFbV4rpyWA+raKJUk4YVKOvg4qLAhPAMzZ87Eq6++ipdeeon/p4XI4q8WR44cwdq1a/HZZ5/lWX706FEEBQXlOag3a9YM4eHhiIuLe/pK6ZHMZjO2bNmCMWPG4OjRo5AcfKHx6we1ZxOGpxJC0rlCXbEr1OU7wiRrsHLlSkyYMAEXL15UujQqAcxmM1auXIk5c+ZAMpswKFCPVuV1/KAtAeqX1eCNmno4a4Hly5dj3rx5vMK3EFn0FTY5ORnjx4/H//3f/6FcuXJ51kVHRyMgICDPMi8vLwDZl9B7eHgUqEAhRJ5ThXRPWFgYli9fjhs3bkDS2GfPX+cSwANfCSRJEiTX6pCcKkGOOYgbN/7F//3f/6FNmzbo3bs3O5lTgSQnJ+N///sfzp07B097FQZU18PTnqfsShJfJzXeqm2HNZez8Pfff+PatWt49913cz+f6WFCiHx9jloUoKZNm4YGDRqga9euD63LzMyETpe3n41erweAp0q8RqMR58+fL/D9S6KMjAzs2bMn97y2yq0WVF7NIak5plNJJ6n1UJdrDcktEOaoPdizZw8OHTqEtm3bom7dugzPlG9RUVH4dcMGJKekoJa7GsFVOThmSeWiU2FoTTv8fsOAgzdv4qP/+z90ffll+Pv7K12a1XowzzxKvgPUxo0bcfToUWzZsuWR6+3s7B6aiiInODk4OOR3Nw/RarWoVq1age9fksiyjH/++Qdr1qxFWloqJL0HVD5toHLwUbo0KmYqex9Ifn0gJ5xBRuwhbNu2DZcvX8arr76KSpUqKV0eWTEhBHbv3o1Vq1bBbDKxv1MpoVFJ6FpFj4pOamwMN+CXX35B165d0b17d44X9YD8zgiR7wAVEhKCuLg4tGnTJs/yqVOnYsmSJShfvvxDVwjl3Pb29s7vbh4iSdJTBbCS4tq1a1i8eHH2FCwqHVTeLaFyrwtJYnN7aSVJKqjL1M/uZB6zH5cvX8bUqVPx4osvok+fPrC352CplFdaWhoWLlyI0NBQOGok9Klhh2qu/PAsTRqU1cDLXsLPl7OwefNmXL58GaNHjy5wN5uSKL9fJvIdoL788ktkZmbmWdaxY0e8++67ePHFF/Hbb79hzZo1MJvNuWk2NDQUfn5+/I95CmlpaVi7di22b98OWZaz56/zagFJy8HRKJukdYKmwguQ3WpBjt6HrVu3Yv/+/Xj11VfRokULtiwQgOxv1XPmfI2YmFj4OavQp5qeQxSUUuUd1RhZxx4bw7Nw5vx5fDBuHN4ZNQqNGjVSujSbku8A9bhWJA8PD1SoUAHBwcFYvHgxJk+ejGHDhuH06dNYvnw5pk+fXmjFliayLGPfvn1YsWIFkpOTIencoPZpBZVjRaVLIyulcqwIya8f5PgTSIg7hrlz52LHjh0YOnQoT+uVYjmTiK9atQqy2Yx2FbRoW0ELFYN1qWankdC3mh7+sSZsvZ6GWbNmoWvXrujfvz+0Wq3S5dmEQhtIxsPDA4sXL8bMmTPRo0cPeHp6Yvz48ejRo0dh7aLUCA8Px5IlS7IvU1dpofJqDlWZ+pAkNrXTk0kqNdRln4HKNQDm2/tx9uxZfPDBB+jcuTN69+7NaR1KmdjYWCxYsABnz56Fs05Cn+p2qMpTdnSXJEkI8tKiopMaay5nYcuWLTh16hTeffddVK5cWenyrJ4krHh+iDNnzgAA6tatq3AlxSMlJQVr167Fn3/+mX0ZpUu1u6freIn6oxjD1wGZsYCdJ7R+fZQuxyrJqTcg394HYUiCq6srBg0ahFatWvG0XgknhMC+ffuwZMkSZGRkoLa7Gt389HDU8v8dABacyUBkuozyDiqMrMu+ggBgMAtsv2nAwdsmaDQa9OvXD126dCmVHczzmz0YoKyA2WzOvSomNTUVkt4dKu9WUDn6Kl2aVRKmTMgJpyDHnQSECVA7QFO1PyQNh3F4FCGbIcefhBx3FJBNCAwMxOuvvw4/Pz+lS6MikJycjEWLFuHgwYPQqyV0raxFg7IahmYA6UaBA7eN+DvSCJMAnDTA6HoOcGCwzHU50YSQqwakGAVq1qyJd955p9SNGcUAZSMuXbqEJUuW4OrVq5DUOkgeQVCVqcvTdY8hzAaYrv0CGBLyrtC5Q1OlF+f8ewJhTIE55gBEchgkSUKHDh3Qr18/ODs7K10aFZLQ0FAsWbwYScnJ8HNWoZe/Hm56dhQHgCyzwPdnMxCTkfcjz8tewoja9tCrGaJypJsENoVn4d94M/R6PQYOHIiOHTtCpSod7yUGKCuXmJiIVatWYc+ePQAAybUG1F7NIGnYR+VJzLcPQI4/8ch1qjINofZ+tpgrsj1y2i3It/+GyIqHo6MTXnmlP9q3b18qm+pLiqSkJCxevBgHDx6EViWhY0Utmnlr2FH8Pn/cMODvKOMj1z1XTotOlfjl635CCJyOM2PrdQPSTQK1atXCW2+9BR+fkj/uYH6zB2cjLWZmsxl//vknfv75Z2RkZAB2nlB7t+JgmPkk0iMKtI7uUTn6QvLrCznhDNLvHMaiRYuwY8cOvPHGG6hevbrS5ZEFhBDYv38/li5ZgpTUVPg5q9Cjqh4edqWjpcASV5PNBVpXWkmShPplNfB3VWPLtSz8e+4c3n9/LF55ZQA6d+5calqjnoQBqhhdunQJixYtwrVr1yCp7aDyaQ2VWy0OhmkBYUwp0DrKK2cQTuFSHeaYUISHX8DkyZPRvn17vPLKKzytZwPi4uKwePFiHD16FDq1hK5VdGjixVanx0kyPP5ky5PWlXZOWgn9q9vh3zgTNl834Mcff0RoaChGjBgBX9/S3U+XAaoYJCcnY9WqVdi1axcAQHKrBbVnM0gaXv1BypI0DtCUb393EM692LFjBw4ePIiBAweibdu2/JZphYQQ2LlzJ3766SdkZGTA30WF7n56lGGrExWhOh4a+Lmo8dv1LJy6eBEffPABevXqhW7dukGjKZ1RonQ+62KSM+fUTz+tyJ67zq4sVN6tebqOrI7KoVzu3HppsYfx/fffY9euXXjzzTc5HowViYqKwsKFC3H27FnYaST0rKpDI15hR8XEUSuhTzU71PMwYfM1A9asWYPQAwfw1ttvl8qJiRmgikhsbCwWLlyIU6dOQVLroPJ+Dir3OjxdR1Yr97SeczWYY/bj0qVLmDBhAnr37l2qv2VaA7PZjG3btmHNmp9hMBhR212NLlV0nIqFFFHDXYMqzmpsv2nA4Rs3MGnSJHTt2hV9+vSBXq9XurxiwyNiIctpXl++fDkyMzMhOVWB2qcN564jmyFpHaGp0BGyaw3I0buxZs0aHDp0CCNHjmRrlAJu3ryJ//3vO1y+HAYnrYTg6nrUKcNDNynLTiOhm58e9Tw0+DXcgM2bN+PIkSN4++23UaNGDaXLKxb8KyxEsbGx+P7773H69GlIaj3U5Z+H5BLA5nWySSqnSpD8+sEccwDh4ecwYcIE9OrVC927d2drVDEwm83YvHkz1q1bB5PJhAZlNXipsg4OGh5PyHr4uagxqq4ddtwyYn9UFKZMmYLOnTujf//+sLMr2YMb8yhYSA4fPox58+ax1YlKFEmth6ZcW8jO/pCjd2Pt2rU4duwYxo0bBw8PD6XLK7Fu3LiB+fPnIzw8HC46Cd0C9KjhzsM1WSetSkLnSjrUKaNGyFUDtm3bhmNHj+Ktt99G7dq1lS6vyPAE+lOSZRlr1qzBF198gUyDGeryz0Pt+yLDE5UoKqdKUPv1h+RaA2FhYRg/fjzOnTundFkljizL2LJlCyZMmIDw8HA09tTg3br2DE9kEyo6qfFOHTu0Lq9FbGwMpk+fjp9++glG46MHMLV1/Kt8CmlpaZg7dy5OnDgBSecKtW9nSHp+K6eSSVLroC7XDrK9N5Jv/43p0z/G4MGvoVOnTjxNXQhiY2OxYMECnD17Fs5aCT0C9Qh04yGabItGJaFjRR1quaux/ooBW7ZswalTp/Duu++WuD6UbIEqoIiICEycOCk7PDlWhrpKb4YnKvEkSYLavQ7UlbpDqPRYunQpFixYUGK/YRYHIQT27t2L999/H2fPnkVtdzVG1bVneCKb5uukxsg6dmjmrcGNGzcwceJEbNq0CbIsK11aoeFfaAHcvn0b06ZNQ2JiIlQejaHybMLhCahUUTmUg1SlN8y3/sDevXthMBgwevRozqdnoczMTCxevBh79+6FXi2hV1UdGnBcJyohskfI16OGmxobwg1YuXIlzpw5g1GjRsHV1VXp8p4aP/UtFBcXh+nTp2eHJ+/nsicAZniiUkjSOkFduTskhwoIDQ3FokWLYMVzk1udW7duYdKkidi7dy8qOakwqq4dGnpqGZ6oxKnupsGouvao6a7GqVOnMP6DD3D+/Hmly3pq/OS3QFJSEmbMmIHY2FioPJtBXaae0iURKUpSabIvmrDzyp1ehCHqv+3btw8TJ0zArVsRaOmjwbCadnDX83BMJZeDRsKA6np0rqRDYmICpk2bZvOn9PgXm08mkwmzZ3+GiIgIqDwaQV22sdIlEVkFSa2DulJXSPoy2Lp1K7Zt26Z0SVbLbDZj6dKlmDdvHiSzMfsDpbIeahVbnajkkyQJLctpMaymHZw1AitXrsTXX3+NrKwspUsrEAaofNq4cSPCwi5Dcg2EyrOZ0uUQWRVJbQd1xZchaRyxcuUqREREKF2S1cnIyMAXX3yB33//HT4OKoysY4daHFGcSqHKzmqMrGMPfxcVDh06lNun2NYwQOXD9evX8csvv2T3+fBuxT4KRI8gaR2h8mkNk8mIBQsWwGw2K12S1YiPj8fUKVNw7NgxBLiq8WYtO5Sx4+GXSi9HrYTXAu3Q2FODsLAwfDhpEm7evKl0WRbhX/B/MJlMmD8/+8NA5dMOklqndElEVkvl7AfJNRCXL1/G1q1blS7HKkRERODDSZMQfu0amnhpMDBQD72aX8KI1CoJPfx06FhRi9g7d/B/kyfbVOdyBqj/sGvXLly7Fg7JrRZUThWVLofI6qm9W0LSOGLduvVISkpSuhxFRUdHY/r06YiLj0fnSjq8XEUHNVuwiXJJkoTW5XXoV02PrMwMfPrpTFy+fFnpsvKFAeoJjEYjQkJCAJUWavZ7IsoXSW0HqewzMBiysGnTJqXLUUxsbCw+nj4dCQkJ6FJZh5blOEQB0ePU9dCgXzU9DFlZmPnJJwgPD1e6pP/EAPUEu3btQnx8PFTudSFp7JUuh8hmqNxqQtI644/t25GQkKB0OcUuISEBH388HbF37qBTRS2a+2iVLonI6tUqo0Fvfz3S09Mx4+OPrb5PFAPUY2S3Pm0AVFqoyjRQuhwimyJJaqg8GsNoMGDz5s1Kl1OszGYz5syZg+jo22hXQYvnyrPfJFF+1fPQoGdVHVJSU/HF558jIyND6ZIeiwHqMQ4cOICEhHio3Gqz9YmoACS3GpC0TtixYwfS0tKULqfYbNq0CefPn0fdMmq0q8CWJyJLNfLUolU5LaKio/Hjjz8qXc5jMUA9ghDi7hVEElQcbZyoQCRJDcm9LjIzM7Fr1y6lyykWly9fxtq1a+Gml9DNT88+T0QF9LyvFhUcVdi1axdCQ0OVLueRGKAe4dy5c7h27Rokl2qQtM5Kl0Nks1RutQGVFtu2bSvx40LJsowFCxZAyDJ6V9XDXsPwRFRQapWEvtX00KklLFy40CpP5TFAPcJvv/0GAFCVqa9wJUS2TVLroXKtgTt37uDo0aNKl1OkTpw4gYiICDTy1KCKi1rpcohsnoedCm3KaZCWloY9e/YoXc5DOI/AA+Li4nDs2DFIdl5Q2XsrXQ49wsyZMx+5fPKUT4q5EsoPlXtdyAln8Oeff6Jp06ZKl1Nkcr54teAVd1brcceOWdP+r5grofwK8tZid6QJv/32Gzp27Ai12nq+nLAF6gG7du2CLMtQuddRuhSiEkHSu0NyqIDTp08jKipK6XKKxM2bN3HmzBlUc1HB24GHVaLC4qCR0LCsGrdv38bJkyeVLicPtkDdx2w2468dOwC1HpJLNaXLoceYPHnyo1eoebWktVK514Y5PQI7duzAoEGDlC6n0F28eBEAUL8sD6nW7HHHDict+6tZs/plNTgcY8L58+fRuHFjpcvJxa9K97l69SoS4uOhcvaHpGIzPFFhkZyrAiodjhw5onQpRSIyMhIA4GnPQypRYfO8O/F2zt+ZteBf+31ymgclp8rKFkJUwkiSGpKjL6KionD79m2lyyl0OQf2snY8pBIVNgcNYK+RrK4LAP/a73Py5ElAUkFy8FW6FKISR+VYCQCsrh9DYUhNTYVKAvTW07+VqMSQJAkOGiAlJUXpUvJggLrLZDLh8uXLkOy8Iak59QJRYZMcs7+YXLhwQeFKCl/ZsmUhCyDVKJQuhajEEUIgySDg6empdCl5MEDdZTabIYQA1HqlSyEqme7+bRmNRoULKXxeXl4AgIQsBiiiwpZiFDDJ9/7OrAUD1F1C8MBHVLSyr3QqiX9r3t7ZY8ZFpckKV0JU8txOz/67yvk7sxYMUHeVxIM6kTUqiX9rjRo1gkqlwsk7JqVLISpxTtz9uwoKClK4krwYoO7S6XRwdnYGMmMgRMmes4tICSIj+woaa+vHUBjc3d3RsGFD3EyTc78tE9HTyzAJnE0ww9fXF9WqWdf4jAxQd6nVarRp0wbClA6Rel3pcohKHDnxPACgbdu2CldSNHKe16HbJa+PF5FSjsWaYJKBdu3aQZKsa8BTiwNUXFwcPvjgAzRr1gwNGzbEm2++ibCwsNz158+fx8CBA9GgQQO0adMGS5YsKdSCi1K7du0AAHLiOYUrISpZhCkNIvUaqlb1R5UqVZQup0g0btwY5cuXx5FYE6LZCkX01FKNArsjjHB0dESbNm2ULuchFgeot956Czdv3sSiRYvwyy+/wM7ODoMHD0ZGRgYSEhIwZMgQVKlSBSEhIRg1ahTmzp2LkJCQoqi90Pn6+iIwMBAi9TrktJtKl0NUIgghYI45CAgZ7du3U7qcIqPRaDB06FDIAth8LatE9vUiKk5/3DAg0ywwYMCA7C42VsaiAJWQkABfX1/MmDEDdevWhb+/P95++23Exsbi8uXLWLduHXQ6HaZNmwZ/f38EBwdj8ODBWLRoUVHVX+gGDx4MjUYLOWI7hCFJ6XKIbJ6ccAYi6QKqVatWYk/f5ahfvz6aN2+O6ykyjrNDOVGBXU0248QdE/z9q+aeHbI2FgUod3d3fP3116hevToA4M6dO1iyZAl8fHxQrVo1HD16FEFBQdBo7k2o2axZM4SHhyMuLq5wKy8i1apVw4gRwyHMWTDf2gYhG5QuichmyWm3IN/+B25ubvjggw+g1Zb8OSZfe+01ONjbY8s1I0/lERVAskHGurAsqFUqvPHGm1CrrXOI/wJPHf7RRx/ltjj973//g4ODA6KjoxEQEJBnu5yBryIjI+Hh4WHxfoQQSE9PL2iZBRIUFIROnTrhjz/+gDniL6grvABJxVnWiSwhMuMgR2yHWq3GqFGjYGdnV+x/y0qwt7fH8BEjMGfOHKy6lIW369jBXmNdnV+JrJVJFvj5chZSjAIDBw5AuXLliv24IYTIV4f1AqeC1157DX379sXPP/+MkSNHYvXq1cjMzIROl3caFL0+e/ThrKysAu3HaDTi/PnzBS2zwOrVq4dLly7h6tWrMN/YBLXvi5A09sVeB5EtklNvwBzxByAb0emllxT7O1aKXq9HixYtsH//fqy7koVBAXqorOwKIiJrtO26ATdSZdSuXRsVKlRQ7LjxYJZ5lAIHqJzxGGbMmIGTJ09i5cqVsLOzg8GQ95RXTnBycHAo0H60Wq1iYz8EBgZi2bJl+Oeff2C+9gvUFbtA0rsrUguRrZATzsIcvRcarQYj3n7H6ga/Ky6BgYFITU3FqVOnsCncgO5+Oqu7DJvImuyNMOBQjAkVK1bE6NGjcxtgitv9Iws8iUUBKi4uDqGhoejcuXPuOUmVSgV/f3/ExMTAx8cHMTExee6Tc7ugQ7BLklTg8FUY3n33Xfj6+mLNmjUwXw+BqkInqO5OikpE9wghIMeEQo4/ARcXF0ycODG3v2Rp9f7772P69Ok4euUK7NRAp0oMUUSPcjDaiD9vGeHp6YnJkyfD3V25xor8/o1a1Ik8JiYG77//Pg4fPpy7zGg04ty5c/D390dQUBCOHTsGs/neSN6hoaHw8/MrUP8nayBJEoKDg/Huu+9CLZlhvrEZ5tgjEIKdQ4lyCGMqzDc2QY4/gQq+vpg1a1apD09Adn+oyZMno2LFivgn2oQ9kRxkk+hBJ++YsOW6Ae5ubpgyZYrN5AWLAlSNGjXQsmXL7G9UR4/i0qVLmDBhApKTkzF48GAEBwcjNTUVkydPRlhYGDZs2IDly5dj+PDhRVV/sXnuuecwbdo0lC3rAfnOYZivb4QwJitdFpHi5OSrMIevhUiPQJMmTTDzk0+sbtZ0JTk7O+Ojjz6Ct7c3dtwyYneEgWNEEd118o4JIVez4OToiI+mTIGPj4/SJeWbRQFKkiR88803aNasGd577z307t0bSUlJWLVqFcqXLw8PDw8sXrwY4eHh6NGjB+bPn4/x48ejR48eRVV/sQoMDMSXX36JFi1aQGREwRy+FnLSZaXLIlKEkI0wRe2GOeJ3aNUyRowYgXHjxsHR0VHp0qyOu7s7pkyZAm8vL+y4ZcSfN40MUVTqHbptxC9XsuDg4Ij/++gjVKxYUemSLCIJK/4rPnPmDACgbt26CleSlxAC+/btw6JFi5GVlQnJJQBqn+cgqe2ULq3EM15aCpgzHr1SbQ9twNDiLaiUktOjIUfthDAkomrVqhg9ejTKly+vdFlWLy4uDjM+/hgRkZFo6q1Bl8o6Xp1XTGYdT0eq8dEfd05aCZMaKdfXtjT6O8qIP24Y4OrqiilTpqBSpUpKl5Qrv9mDkwkXgCRJaN26Nb788gtUr14dIvkSzFd/hpwcxm+VVKIJ2QBz9N8wXw8BjEno1q0bPvnkE4anfPLw8MD0jz9GlSpVcOi2CSFXsmCSecyg0kMIgb9uGvDHDQM8PDwwY8YMqwpPlmCAego+Pj6YMWMGXn31VWhUJpgjtsMc8QeEMU3p0ogKnZx6A+arayAnnEaFChUwY8YMDBw4sFSMLl6YXF1dMW3aNAQGBuJknBk/XcxEpokhiko+sywQctWAPZFGlLv7+VmuXDmlyyowBqinpFar0bVrV3z91VeoXbs2RMpVmMNXQ048x9YoKhGEOROmyJ0w39wCyZyOXr164YsvvkBgYKDSpdksR0dHfPTRR2jSpAmuJMtYfD4TyQZe2UslV5ZZ4KdLWThxx4SAgAB8MnMmPD09lS7rqTBAFRIfHx9MnToVI0aMgJ1OA3PUbphvbITItI05AG2FpH38jNxPWkeWE0JATrwA89XVEEkXULWqPz7//DP07duXrU6FQK/XY+zYsXjhhRcQlS5j4blMxHDuvCLjqnt8X7MnraOnl2yQsehcJsKSzAgKCsKUKVPg4uKidFlPjRO8FSJJktC+fXs0bNgQS5cuxaFDh2C6tg4q9/pQeT4DSfXfQ8PTk0kOFSAyYx67jgqHyIyDOXovREYU9Ho79H3lVbz44otWO6mnrVKr1Xj99ddRtmxZrFq1Ct+fy8Qr1fWo5srXubBVdVEjIu3RAbWqC1/vohKZZsbKS1lIMgh07NgRQ4cOLTHHEV6FV4ROnjyJxUuW4HZ0NCStE1ReLSE5V+VIxE9BmA0wXfsFMCTkXaEvA02VYIbUpyRkA+TYI5DjTwEQaN68OV577TWbGdjOlh04cADz58+H2WREl8o6NPVmK19hyjILfH82AzEZeT/yvOwljKhtD72ax+XCdj7BhHVXDDDKwKBBg9ClSxeb+PzLb/ZggCpiBoMBmzZtwoYNv8JkMkJyrAS1d0vOqfcUhDkTcvwpyHEnAWEC1A7Q+PfnMBJPQQgBkRIGOWY/hDENPj7lMGzY66hfv77SpZUqly9fxmeffYakpCQ866NBp0o6qG3gA8dWpJsEDkQb8U+kEUYBOGmA0fUd4KDha1yYhBDYH23CHzcM0On1GD16tE3NiclhDKyETqdD7969MWfO12jYsCFE2g2YwtfAfPsfCHOm0uXZJEltB7VnUyAnhGodGZ6egpwRA/P1X2GO+BMaGNCvXz98/fVXDE8KqF69OmbNmoVKlSrhQLQJP13MQgav0Cs0DhoJz/vq4Gmf/dHnolMxPBUy490r7X6/YYC7uztmzJhhU+HJEuwDVUx8fHwwadIkHD9+HD/+uBzR0acgki5CKtsEKvfakCRmWSpewpgGc+xBiKQLAIDmzZtj0KBBNn9ljK3z9PTEJ598gnnz5uHIkSP439lMDKyuh5cDjxFk3ZINMlZdysKtNBnVq1fHuHHjUKZMGaXLKjIMUMVIkiQ0btwY9erVwx9//IH1639Bxu19EIn/QuXdEipH2xrGnmyTkE2Q409CjjsOyEb4+flhyJAhqFmzptKl0V329vYYN24c1q9fj19++QX/O5eJ3lV1qFWGh2yyTjdSzFgdloUUg0Dbtm3xxhtvlPirdfnXqACtVouuXbuiVatWWLt2LXbs2AHzjc2QHStB7dUckl1ZpUukEkgIGSLpEuQ7hyCMqXB1dcUrr7yC1q1bl5irYkoSlUqFvn37onLlypg/fz5WXc5Cm/Iy2vtqOf0LWQ0hBA7HmPDbdQOEpMLQoUPQqVMnm+gs/rQYoBTk6uqKN998Ey+88AJ++uknnD59GqbwG5BcA6Eu2wSSzvbHySDlCSEg0q5DjjkIkRUHrVaLl7p3R48ePeDgwPm/rF2zZs1Qrlw5fPHFF9gTeRs3U83oW80OjtqS/wFF1s1gFtgUnoWTcWa4ODvjvTFjbPqiL0sxQFmBypUr46OPPsLp06excuVKhIdfhCk5DCr3OlB5PANJww7SVDByRjTkmFCI9Mjcccp69+7NYQlsTOXKlfHZZ5/hu+++w+HDhzH/3wz0q6ZHZWe2HJIyYjNkrL6chZgMGYGBgRgzZkypO64wQFmRevXqYfbs2QgNDcXq1T8jJuYU5MTzUHk0hKpMPY5xRPkmsuJhjj0MkXIFABAUFIRXXnkFvr6+CldGBeXo6Ihx48Zh69atWLlyJRafz0THijq08NHwlB4Vq1N3TNh4zQCDWaBLly4YMGAANJrSFydK3zO2ciqVCi1atECTJk2wY8cOrF+/HimxhyASTkMq0xAq97qQVPxvo0cThkSYY49AJF8GIBAYGIiBAweiRo0aSpdGhUCSJHTt2hXVqlXDnDlz8MeNBFxONKGXvx4uOl6lR0Ur0ySw5Vr2KTt7e3u8//bbaNasmdJlKYafxFZKq9Wic+fOaNOmDbZt24bNmzcjPeYARPwpSB6NoHKrDUnF5nvKJozJMN85BpF4HoBAlSp+6NevLxo1alQqOnOWNjVr1sSXX36J77//HkeOHMG8M5no4cer9KjoXE8xY/2VLCRkZX8xGzVqFLy9vZUuS1H8a7Ny9vb2CA4ORqdOnbBlyxZs/e03ZN3+GyL+RHb/KLcakCQGqdJKGNMgxx2FnHgOEDJ8fX3Rr18/NGnShMGphHNxccEHH3yAHTt24Mcfl2HV5SwEeZnRuZKO05JQoTHLAnsijdgTaYSAhD59+qBnz568chcMUDbD0dER/fr1w4svvojNmzdj2++/wxi9B1LccajKPgPJNYBBqhTJDk7HISeeBYQZPj7l0LdvHzRv3pwHtlJEkiR06NABNWvWxNy5c3Hk2jWEJZnRw08Pf05ITE8pMs2MDVcNiEqX4enpidGjRyMwMFDpsqwGA5SNcXFxwcCBA/HSSy9h48aN+PPPv2CK2gUp7hhUHo0huQZyVPMSTJjSIMedgJzwLyDM8PTyQu9evdCqVSsGp1LM19cXn376KUJCQrDx11+x9EImgrw06FRRBztOVUIWMskCuyOM2BdlhCyADh06YODAgRz25AEMUDbK3d0dQ4YMQbdu3bBx40b89deO+4JUTosUg1RJIUzp91qcZBM8vbzQKzgYrVq1KpVXv9DDtFot+vXrh6ZNm+K7777DkWvXcCnRjG5+OgS68T1C+XMzNbvVKSYju9XprbfeKlVjO1mCf1U2rkyZMhg6dCi6deuGTZs23Q1SOyHFHYWqbBAkl+oMUjYsOzidgJz4b3Zw8vREcHAwWrduzeBEj+Tn54dZs2Zh06ZNWL9+PX66mIW6ZUx4sbKOV+rRY2WYBP66ZcDh2yYIAJ07d0b//v1hb2+vdGlWi0fgEsLDwyM3SG3cuBE7duyAKXIHpDtHoSrbBJJLNXYqtiHClAk5/gTkhDOAbETZsmXR6+6pupI+vxQ9PY1Gg+DgYDRp0gQLFy7EmYsXcSkpE+0raNHMRwM1jwV0lxACp+LM+P2GAalGAV9fX7z55pucGzMfJCGEULqIxzlz5gwAsPmwAOLi4rBhwwbs3LkTZrMZkr5MdpByrlpigpQxfB2QGQvYeULr10fpcgqFMGdCjj8FEX8aQjbAw8MDwcHBaNOmDYMTFYgsy9i7dy9WrFiBlJQU+Dio8HIVXakexXzBmQxEpsso76DCyLqlt4UlJkPG5vAshKfI0Ot06N2nD1566aVS37qd3+xRul+lEszDwwNvvPEGunfvjpCQEOzevRvmiD8g6T2g8mwKyalKiQlSJYEwG7KDU8JJCLMBbm7uCA4ehPbt2zM40VNRqVRo27YtnnnmGaxevRo7duzAD+cy0aisBh0qanlarxTKNAnsjjQiNNoIswCaNGmCwYMHw9PTU+nSbAoDVAnn6emJESNGoHv37vjll1+wb98+mG9tg2TnBZXXs1A5VlC6xFJNyGbICWcg4o5BmDPh4uKCnj1fwfPPPw+9Xq90eVSCODs7Y/jw4Wjbti0WL16M4+Hh+DfBjLblNXjWRwuNil+oSjpZCByLNeGvW0akGQW8vbwwZOhQNG7cWOnSbBJP4ZUykZGRWLduHfbv3w8AkBwrQ+3VDJJdWYUrs5wtn8ITQoZIvgw59hCEMQWOjo7o0aMHXnjhBdjZcfJoKlpmsxl79uzBz6tXIyk5GWX0EjpX0qGmu7pUtEyXxlN415LN2Ho9e0wnOzs9evXqjRdffJEt3I/AU3j0SOXLl8d7772Hl19+GatWrcLp06dhCr8OybUG1J5NIGmdlS6xRBNCQKTdgBwTCpEVB61Wi5e6d0f37t3h6OiodHlUSqjVarRv3x7NmzdHSEgIfvvtN6y6nIWqLiq8WEmHco6lt39USROfKePPmwaciTdDkiS0bdsW/fv3h7u7u9Kl2TwGqFKqatWq+Oijj3Dq1CmsWrUK4eEXYEq+DJV73eyRzdU8fVTYRGYszLf3Q6RHQJIktGvXDn369IGHh4fSpVEp5eDggEGDBuH555/HTz/9hKNHj2LBv5lo5KnB877sH2XLMk3ZU7AcuNvPKTAwEEOGDIG/v7/SpZUYDFClXP369VG3bl2EhoZi9eqfERNzEiL5ElSeze+Oal7ym/OLmjBnQo45lD2WE4CgoCD0798fFStWVLgyomzlypXDhAkTcObMGfz00084du0aTseZ0aqcBi3LaaHj3Ho2wywLHIkxYVeEEWkmAS8vTwwYMBDNmzfn8byQMUARVCoVWrRogSZNmmDbtm1Yv349sqJ2Qko8B7XPc5DseGVGQQghIBLPQY49CGHOhK+vL4YNG4batWsrXRrRI9WtWxezZ8/Gvn378PPq1dgZkYgjsSZ08NWiQVkNVPwAtlpCCFxMNOP3G0bcyZTh4GCPQf17oXPnzuznVEQYoCiXVqtFt27d0LJlS/z00084cOAATOHroXKvA5VnE0hqdm7OLznjNuTofRCZMbCzs0O/QYPxwgsvlPrxVcj6qdVqtG3bFs2bN8eWLVuwaeNGhFw14EC0CS9W0qEqJym2OpFp2QNhXk2WoVKp0KlTJ/Tu3RsuLi5Kl1ai8WhOD/Hw8MCYMWPw/PPPY+nSpbh16wxEShhU3m2gcqmqdHlWTchGyDEHISecBgC0atUKAwcOZIdNsjl2dnbo3bs32rdvjzVr1mDPnj1YciETNdzU6FRJB0979o9SWpJBxo6bRpy4kz39SuPGjTFo0CBUqMDhaYoDAxQ9Vt26dfHFF1/g999/x89r1sAY8Tvk1ECovZ9jJ/NHkDOiIUfuhDAkcjoEKjHKlCmDt99+G507d8ZPP/2Ef//9F5eSMtDES4N2FXRw1PK0XnEzmAX+jjLi7ygTjLJAlSpV8Nprr6FOnTpKl1aqMEDRE2k0GnTt2hWNGzfG/PnzcfnyRZjTI6DyaQeVEztBA4AQZsixRyDHHYckAS+//DL69u0LnU6ndGlEhcbPzw9TpkzB8ePHseKnn3AwMhIn75jRtoIWzbw1HIizGMhC4NQdE/68ZUSyQcDd3R39+/dHq1atoFbz1GpxY4CifClfvjxmzJiBzZs3Y+3atTDf3AzhVgcq7xaQVKX3bSSy4mCO+AsiKw5eXt54552RbHWiEkuSJDRu3Bj169fHjh07sG7tWvx+IxVHYkzoXEmLQLfSMRCnEq6nmPHbdQMi0rLnrevTpzu6du3KgXcVVHo/+chiarUaPXr0QKNGjTBv3jxcv/4vRGY01BU6Q9KVvs6KctJlmKN3AbIJHTt2xMCBA2FvXzpGNabSTaPRoFOnTmjZsiXWr1+P7X/8gRWXslDNRYUXK+vh7cD+UYUlMUvG9psGnI4zAwCee+45DBgwgOPHWQEGKLJY5cqVMWvWLCxfvhzbt2+H+dp6qMp3LDWn9ISQIceEQo4/CXt7e4waNRZBQUFKl0VU7JycnDBkyBB07NgRy5cvx4kTJzD/3+z+Uc/76mCvYWtUQRllgb8jjdh3t59T9erVMXjwYAQEBChdGt3FAEUFotVqMWzYMPj7++OHHxbBdHMLhGdTqDwalegmfGFKhzniT4j0CFTw9cX4Dz5A+fLllS6LSFEVKlTAhx9+iBMnTmD58uU4GBGBM3FmdKyoRSNPjh9lCSEELiRmn65LyBIo4+6OgYMGoUWLFlCp2LJnTRig6Km0bdsWlSpVwhdffIm42IMQWXegLvc8JFXJ69AosuJgvrkVwpiK5s2b46233uIpO6L7NGzYEHXr1sXvv/+O9evW4dfwTByJMaFrFR18nUreMaGw3cmU8ds1Ay4lmaFWq9G9e1f07NmTxxkrxQBFT83f3x+ff/4Zvv76a5w9exZmUwbUvi9CUpecq9Dk9CjIt36DMGdhwIAB6NatW4luaSMqqJwrd1u2bImVK1di3759+P5sJhp7avBCRR0cOOzBQwzm7Hnr/onKnreufv36GDp0KFu3rZxF7YGJiYmYMmUKWrVqhUaNGqF///44evRo7vrz589j4MCBaNCgAdq0aYMlS5YUesFknVxcXDB58mQ0a9YMIj0C5hsbIUzpSpdVKOSUazDf3AxJmPDuu++ie/fuDE9E/8Hd3R2jRo3Cxx9/jEqVKuForAnfnM7AiVgjhBBKl2c1Liaa8O2ZDOyNNKJMWU+MHz8ekydPZniyARYFqLFjx+LUqVP4+uuv8csvv6B27dp4/fXXceXKFSQkJGDIkCGoUqUKQkJCMGrUKMydOxchISFFVTtZGa1Wi/feew8dO3aEyIyF+foGCEOS0mU9FTnxAsy3tkGvVWPSpIl47rnnlC6JyKbUrFkTn33+OQYPHgyzRodfrhqw9EImYjNkpUtTVLJBxprLmfjpYhaSjRJ69OiBOXPmICgoiF/QbES+T+Fdv34d+/fvx88//4xGjRoBACZPnox9+/Zh69atsLOzg06nw7Rp06DRaODv74/r169j0aJFCA4OLrInQNZFrVZj2LBhcHNzw7p162C+sRHqSj1scpgDOfE8zFG74OTkhA8//BDVq1dXuiQim6RWq/HSSy+hWbNmWLp0KQ4fPox5ZzLQurwWrctrS9UgnLIQOBxjwp83jcgyC9SoUQNvvvkmKlYsHVcxlyT5boFyd3fHDz/8kGeoeEmSIIRAUlISjh49iqCgoDyTpTZr1gzh4eGIi4sr3KrJqkmShN69e2PQoEEQxlSYb2yCMKYqXZZF5KRL2eHJ2RnTp09neCIqBB4eHvjggw8wYcIEuHt4YFeEEfP/zcTNVLPSpRWL2AwZi89lYss1AzR2DhgxYgSmT5/O8GSj8t0C5eLigtatW+dZ9vvvv+PGjRto2bIl5syZ89D4FF5eXgCAyMjIAg/6JYRAenrJ6EtT2jz//PNIT09HSEjIvZYoraPSZf0nOTkM5sgdcHBwwITx41G2bFm+B4kKUa1atTBz5qcICQnBX3/9hYVnM9HCR4P2vjro1CWvNcosBPZHGbEzwgiTDDRt2hQDBw6Ei4sLMjMzlS6PHiCEyNdp1AJfhXfs2DF8+OGHaN++Pdq1a4dZs2Y9NPeXXp894WxWVlZBdwOj0Yjz588X+P6krOrVq+PZZ5/FgQMHYL65CerKPSGprXfqATn1OsyRf0Gn06J3795IS0vj+4+oiDRq1AheXl7Ytm0b/omOx/lEM3r46eHnUnKGPLidLiPkahYi0mQ4OTqi4wsvICAgABEREYiIiFC6PHqM/MxlWqAAtWPHDowbNw7169fH119/DQCws7ODwWDIs11OcHJwcCjIbgBkd0yuVq1age9PyqtRowZcXV3x+++/w3zrd6grvmyV40SJjFiYI7ZDp9VgwoQJfN8RFYOaNWuidevW2LhxI7Zt24bF5zPxrI8GHSvqoLXhvlGyEPgnyogdt7KHJnjuuefQv39/ODpafyt8aRcWFpav7SwOUCtXrsTMmTPRoUMHfPnll7kpzcfHBzExMXm2zbnt7e1t6W5ySZL0VAGMrMPgwYORnJyM/fv3wxy1E+ryHazqShNhTIb51lZIwoQxY8ajXr16SpdEVGo4ODhg8ODBeO655zB//jwcuBWBK8ky+vjr4WOD8+olZsn45UoWwlNklHF3x4i33kLDhg2VLovyKb+fTRa9M1evXo0ZM2ZgwIAB+Oabb/I0cQUFBeHYsWMwm+91BgwNDYWfnx8nPSSoVCqMHDkStWrVgki+DDk2VOmScglzVvYI46Z0vP7663jmmWeULomoVPL398fs2Z+hc+fOuJ0u47t/M7A/ygjZhsaNOnXHhHlnMhGeIqN58+b48quvGJ5KqHwHqPDwcHz66afo0KEDhg8fjri4OMTGxiI2NhYpKSkIDg5GamoqJk+ejLCwMGzYsAHLly/H8OHDi7J+siFarRYffPABKlSoADnuBOTEC0qXBCHk7LntshLQrVs3vPDCC0qXRFSq6fV6DB06FJMnT4aziyu23TBg+YVMpBqtO0QZzALrr2Rh3ZUsQKvDyJEjMWbMGDg7OytdGhWRfAeo7du3w2g04q+//kLLli3z/MycORMeHh5YvHgxwsPD0aNHD8yfPx/jx49Hjx49irJ+sjFOTk6YNGkSHBwdYY7eA5ER8993KkJy7CGItBt45pln8MorryhaCxHd06BBA3z51VcICgpCWLKMBf9m4EaKdQ53EJsh439nM3HyjgkBAQH48suv0KZNG6vqpkCFTxJWPKb+mTNnAAB169ZVuBIqbCdPnsSnn34KaJygrtIbksbyyTKN4euAzFjAzhNavz4W319ODoM5YjvKly+PTz/9lJ07iayQEAJbt27FypUrASHjxUo6NPPWPFU4WXAmA5HpMso7qDCy7tNN1PtvvAkbrhqQZRbo0qULBgwYkGc8RLI9+c0ettc7j0qEBg0aoH///hDGFJgjtkOI4p3WQWTFQ47aBTs7O4wfP57hichKSZKErl27YurUqXBxccXW6wasu5IFg1nZ7/6yEPjjhgE/X86CpNVh7NixeO211xieShEGKFJM9+7d0bRpU4j0CMh3jv73HQqJkI3ZoU02YtSoUahQoUKx7ZuICqZWrVr4/IsvUKNGDZyOM2PJeeX6RRnMAqsuZeHvKCMqVKiAWbNmo3nz5orUQsphgCLFSJKEt956C56eXpDvHIGcdqtY9mu+/Q9EVjxeeuklNGnSpFj2SURPz93dHVOnTkW7du1wK03GwnOZuJNZvK3XqUaBJeczcSHRjPr162PWrFnw9fUt1hrIOjBAkaIcHR0xduwYqNVqyJE7IExFO2WKnHQJIvEcqlb1x4ABA4p0X0RU+DQaDUaMGIE+ffogPlPGD+cyi61z+Z1MGQvPZuJWmox27dph4sSJsLd/uj5UZLsYoEhx1apVy5542JQGc9QuFNV1DcKQDDl6L+zt7TFmzHvQarVFsh8iKlo5E5a//fbbyDRLWHohC1eTizZExaRnh7X4LBl9+vTBiBEj2N+plGOAIqvw4osvokGDBhCp1yESzxX64wshwxy5A0I2YNiwYfDx8Sn0fRBR8Wrbti0mTJwIoVJjxaUsXC+ilqg7GTKWXshEmlFg+PDh6N27N4coIAYosg45/aEcHZ1gjtkPYUgs1MeX409CZEShefPmeO655wr1sYlIOQ0bNsS4ceNghgrLL2bhZmrhhqi4TBlLLmQixSgwbNgwPP/884X6+GS7GKDIapQpUwYjRgwHZCPMkTsLbWgDkRkHOfYw3N3d8cYbb/CbI1EJ07hxY4wZMwZGIeHHC1m4nV44x44UQ3bLU7JBYPDgwZypgPJggCKr0qxZM7Rq1QoiIxpy/OmnfjwhZJijdgLCjLfffpvTKhCVUE2bNsW7776LTLPAyktZSDc9XV9Kkyyw+nIWErME+vfvj5deeqmQKqWSggGKrM7gwYPh4uIC+c4hCEPSUz2WHH8SIjMWbdu2RYMGDQqnQCKySi1atEDv3r0RnyVj7eVMmAt4QYoQAluuGXAjVcZzzz3HKcnokRigyOo4Oztj2LBhgGyCOWp3ga/KE4ZEyLGH4erqhldffbWQqyQia9SrV6/c+fP+vGks0GMcjjHhaKwJ/v5VMXz4cJ72p0digCKr1KxZMzRp0gQiPQIi6YLF9xdCwBy1FxBmvPHGMDg5ORVBlURkbVQqFd555x1UqFAB/0QZEW7h8AZ3MmVsu2GEi4szxo37AHq9vogqJVvHAEVWSZIkDB06FHq9HnJsKIQ5y6L7i5QrEOm30LhxYzRt2rSIqiQia+Tg4IBRo0ZBkiT8Gm7I97x5shDYeDULJlngzTeHo2zZskVcKdkyBiiyWh4eHggODoYwZUC+cyTf9xOyEXLMAWg0WgwePLjoCiQiq+Xv74+XX34ZcZkydkbk71TekRgTwlNkNGvWjF+86D8xQJFV69KlC3x8ykFOOAORFZ+v+8hxxyGMKXj55a4cMJOoFOvduzfKlSuH/VFGxGY8eWiDDJPAnzeNcHR0xNChQ4upQrJlDFBk1bRaLQYPfg0QMsyxh/9ze2HKgBx/Cu7u7rxyhqiU0+v1ePXVVyEA7IowPHHbf6KMyDQL9O7dG+7u7sVTINk0Biiyeo0aNUL16tWz+zVlxj1xWzn+BCAbERwcDDs7u2KqkIisVePGjeHvXxVn4syIecwAm+lGgQO3TXB3c+NI45RvDFBk9SRJQt++fQEA5juPb4USpnTICWfg4eGBdu3aFVd5RGTFso8f/SAA7I58dCvU/mgjDGaBHj178qo7yjcGKLIJ9erVQ2BgIETK1cf2hZLjTwOyCT179oRWqy3mConIWjVo0ACVK1XC2XjzQyOUm4XA8TsmODk5on379gpVSLaIAYpsgiRJePnllwEAcuK5h9YLYYZIOg8nJye0adOmmKsjImsmSRLatmsHswBO3THlWReWZEayQeC551pBp9MpVCHZIgYoshmNGjWCm5s7RNIFCNkESZXdyiSptBAp1yBM6Wjbti0PgkT0kJYtW0KtVuFYrAl6dfYyvRo4HpsdqNq2batgdWSLGKDIZmg0GrRv3w7CnAWRcgWqskGQnKpAVTYIcuJZAGAHUCJ6JFdXVzRo0BBR6TKaeGkQ6KZG6/JaXEyU4evrCz8/P6VLJBvDAEU2JedbopwcBpWjLzQVX4KkLwuRdgs1atRA+fLlFa6QiKxVw4YNAQAGGXg10A5qlQSjLDjROBUIAxTZFG9vb1SqVAki/RaEnN30LtKuAxAICgpStjgismr16tUDkN3v6f5/69evr1hNZLsYoMjmNGrUCJBNEOkRAAA59fq95UREj+Hj4wPPsmVxNSV7PKjwZDPUajVq1qypcGVkixigyObkBCWReh1CCIi0m/Dy8kKFChUUroyIrJkkSajq7480o0CyQUZ0ukDFihU59hMVCAMU2Zxq1apBrVZDZMYCxiTAnImaNWtCkiSlSyMiK1elShUAwNl4MwyyQOXKlZUtiGwWAxTZHK1Wm90PKusOREYMAPAKGiLKl5wAdfLueFA5t4ksxQBFNqlq1aqAbIKcfOnebSKi/+Dj4wMAuJWW3Q+qXLlySpZDNowBimxSTrO7uNuBvFKlSkqWQ0Q2omzZsnlue3p6KlQJ2ToGKLJJXl5eub87OjrC0dFRwWqIyFbY2dnB2dk59zYDFBUUAxTZpPu/RfIASESWKFOmDABAr9fD3t5e4WrIVjFAkU26PzQ92CRPRPQkTk5Od/9lyzUVHAMU2SQHB4fc311dXRWshIhsjYuLCwBAkvgRSAXHdw/ZvJxvk0RE+ZFz2k4IoXAlZMsYoMjmMUARkSVyBt3l4Lv0NBigyObdfzqPiCi/GKDoaTBAkc3TarVKl0BENoin8OhpMECRzeO3SCIqCB476GkwQJHNcnd3BwBoNBqFKyEiotKGnzxks8aMGYO9e/eicePGSpdCRDYkZxiDnHnxiAriqQLUd999h9DQUKxYsSJ32fnz5zFz5kz8+++/cHNzw6BBg/D6668/daFED6pZsyZq1qypdBlEZGM6d+6MlJQUvPTSS0qXQjaswKfwfvzxR3z77bd5liUkJGDIkCGoUqUKQkJCMGrUKMydOxchISFPXSgREVFhcHd3x/Dhw+Hr66t0KWTDLG6Bun37NiZPnoxjx47Bz88vz7p169ZBp9Nh2rRp0Gg08Pf3x/Xr17Fo0SIEBwcXWtFERERESrK4Bers2bNwdXXF5s2bUb9+/Tzrjh49iqCgoDydeps1a4bw8HDExcU9fbVEREREVsDiFqh27dqhXbt2j1wXHR2NgICAPMu8vLwAAJGRkfDw8LC4QCEE0tPTLb4fERERkaWEEPka4qJQr8LLzMyETqfLs0yv1wMAsrKyCvSYRqMR58+ff+raiIiIiPLjwSzzKIUaoOzs7GAwGPIsywlOBZ1uQ6vVolq1ak9dGxEREdF/CQsLy9d2hRqgfHx8EBMTk2dZzm1vb+8CPaYkSZzrjIiIiIpFfkeoL9SRyIOCgnDs2DGYzebcZaGhofDz8ytQ/yciIiIia1SoASo4OBipqamYPHkywsLCsGHDBixfvhzDhw8vzN0QERERKapQA5SHhwcWL16M8PBw9OjRA/Pnz8f48ePRo0ePwtwNERERkaIkIYRQuojHOXPmDACgbt26CldCREREpUF+s0ehtkARERERlQYMUEREREQWYoAiIiIishADFBEREZGFCnUgzcJmNBohhMjt0EVERERUlAwGQ/HPhVfY8jsaKBEREVFhkCQpX/nDqocxICIiIrJG7ANFREREZCEGKCIiIiILMUARERERWYgBioiIiMhCDFBEREREFmKAIiIiIrIQAxQRERGRhRigiIiIiCzEAEVERERkIQYoIiIiIgsxQBERERFZiAGKiIiIyEIapQugwjFx4kT8+uuvT9zm4sWLxVTNox05cgSvvvoqzp8//9ht2rVrh4iIiMeub9KkCVasWPHE/Rw7dgxCCDzzzDP5qmvixImIiIj4z8clKoms9dghyzKWLl2K9evX4/bt26hQoQIGDx6M3r17P3J7HjuouDFAlRCTJ0/G+++/n3u7ZcuW+PDDD/Hiiy8qWNU9hw4dwjvvvANZlp+43S+//AKz2QwAOHHiBEaNGoX169ejXLlyAACtVvuf+3rllVcwa9asfB8EiUozaz12LFy4EMuWLcP06dNRu3ZtHDx4ENOnT4dGo0GPHj0e2p7HDipuDFAlhLOzM5ydnR9a5unpqVBF2UwmE2bPno2ff/4ZgYGBOHv27BO3L1OmTO7vrq6uucuUfh5EJZW1HjvWrFmDoUOHonPnzgCASpUq4dSpU/jll18eGaB47KDixj5Qpcju3bvRs2dP1KtXDx06dMA333wDg8GQu/7y5ct4++230bRpU9SpUwcdOnTA8uXLc9fPmzcPgwcPxk8//YSWLVuiQYMGGDt2LGJjYzF+/Hg0bNgQrVu3znM6ID09Hf/++y+WLl2KgQMHPvVzMJvN+PHHH/HCCy+gbt26eOGFF7Bu3brc9YGBgQCASZMmYeLEiQCym+WHDBmCxo0bo06dOujSpQu2bt2a732ePn0ar7zyCho2bIigoCCMGjUKkZGRuevj4+MxYcIENG3aFI0bN8Ybb7yBa9eu5a7fs2cP+vTpg4YNG6Jly5aYPXs2srKy8tQ8Z84ctG3bFi1atMDVq1dhMBjwxRdf4LnnnkPDhg3Rp08f/PPPPwV92YieSnEfO2RZxuzZs9G9e/eHaklKSirQc+CxgwqdoBIpICBAhISE5N7eu3evqFu3rli9erW4fv26+Pvvv0XHjh3Fu+++K4QQIj09XbRo0UK8//77IiwsTFy7dk189dVXIiAgQJw7d04IIcS3334rateuLUaNGiXCwsLE7t27Ra1atUSTJk3E0qVLxZUrV8T//d//iTp16oj4+PiHagoJCREBAQH5fg4HDx4UAQEB4ubNm7nLPvnkExEUFCQ2b94swsPDxcqVK0Xt2rXFTz/9JIQQIiYmRgQEBIgff/xRJCcni+joaFGvXj0xe/Zsce3aNREWFiYmTpwo6tSpI2JjY4UQQkyYMEEMHDjwkTWYzWbRrFkz8fXXX4sbN26If//9V/Ts2VO89tprQgghjEaj6Natm+jevbs4cuSICAsLE8OHDxdt27YVRqNR/PXXX6JGjRpi/vz54sqVK2LXrl2iVatW4p133snzf9W0aVNx+vRpceLECSGEEGPHjhVdu3YVoaGhIjw8XCxdulTUrl1b7N69O9+vH1FBWOOxQwghbt68KerXry9mzZr1n8+Bxw4eO4oDA1QJ9eBBsH///mL69Ol5tgkNDc09yMTFxYmFCxeKlJSU3PVZWVkiICBA/Prrr0KI7INgzZo1RVJSUu42wcHBol+/frm3w8LCREBAQO4f8/2eNkClpKSI2rVrixUrVuTZbtasWeLZZ58Vsiw/9Nxv3LghfvjhB2E2m3O3Dw8PFwEBAeLIkSNCiCcfBBMTE0VgYKBYuXJl7uPfuHEj9/n9/fffIiAgQFy5ciX3PjExMWLWrFkiNjZW9OrVS4waNSrPY+7cuVMEBASIsLCw3Ho//fTT3PXXrl0TAQEB4vTp03nuN378+MfWSVRYrPHYERMTIzp37izatWsnEhMT//M58NjBY0dxYB+oUuLcuXM4ffp0ntNrQggAwJUrV9C6dWu88sor2LZtGy5cuIDr16/nXi13f8dvDw8PuLi45N62t7fP7aQJAHq9HgDyNDMXlqtXr8JoNKJx48Z5lj/zzDNYtmwZ4uLiULZs2TzrKlasiODgYKxcuRJhYWG4du1a7vPK6XD6JK6urhg2bBhmzJiB+fPn49lnn0WrVq3wwgsvAMi+OsnFxQVVq1bNvY+np2fuKYBLly7hpZdeyvOYQUFBuff19/cHAFSuXDl3/blz5wAAr776ap77GY3GPK89UXFQ+thx9epVvPnmmzAajVixYkVu/yZL8NjBY0dRYIAqJWRZxrBhwx7Z+dLT0xN37txBnz594O7ujvbt26N58+aoW7cuWrdunWfbR13JolIVT1e6nIO2JEl5luccpDWah9/OV65cQf/+/VGrVi20aNEC7du3h7u7+2MvhX6UcePG4ZVXXsHevXsRGhqKadOmYeHChdi4cSM0Gs1D9TxY84Prcw6+99drZ2f30PNctWoVHB0d89y3uF5rohxKHjuOHTuGt956C56enlixYkWewGUJHjt47CgKfEVLierVq+Pq1auoXLly7s/t27fx+eefIy0tDVu2bEFiYiLWrFmDt99+Gx06dMjtrJnzR6m0qlWrQqPR4OjRo3mWHz16FJ6eno/8Zvrzzz/Dw8MDP/74I9544w20bt0ad+7cAZC/53X16lVMnToVHh4e6N+/P7799lssXrwYV65cwYULF1CtWjUkJSXh+vXrufeJj49HUFAQjh07hoCAABw7duyhegHkfoN8UPXq1QEAMTExef6/NmzYgJCQkP+smagwKXXsOH36NIYNG4bq1atj9erVBQ5PAI8dPHYUDQaoUuKNN97An3/+iXnz5iE8PByhoaGYNGkSkpOT4enpCR8fH2RkZOD3339HZGQk/vnnH4wdOxYA8lxtoyRnZ2f06dMH3377LbZs2YLr169j1apVWL16NYYOHZr7bc3BwQFXrlxBQkICfHx8EB0djb179yIiIgJ//vknpk2bBiB/z8vNzQ1bt27FlClTcOXKFYSHhyMkJASurq6oWrUqmjdvjjp16mD8+PE4deoULl++jEmTJsHDwwN169bF66+/jj///BMLFixAeHg4du/ejRkzZqBt27ZPPAi2bdsWU6dOxc6dO3Hz5k0sWbIECxcuRMWKFQvt9STKDyWOHSaTCePGjYOHhwdmz54Ng8GA2NhYxMbGIj4+3uLH47GDx46iwFN4pUSnTp0wZ84cLFy4EAsXLoSrqyvatm2LDz74IHf92bNn8dlnnyE1NRUVKlRA7969sXPnTpw+fRr9+/dX+Blkmzx5Mtzd3fHVV1/hzp07qFy5MqZMmYI+ffrkbjN06FAsXrwYV69exdy5c3H16lWMHz8eBoMBVapUwdixY/Htt9/i9OnTaNWq1RP3V6ZMGSxevBhfffUV+vTpA7PZjAYNGmDZsmVwcnICAHz33XeYPXs2Xn/9dQBA06ZNsWTJEuh0OnTu3BlmsxkLFy7E//73P5QpUwZdunTBu++++8T9zpkzB3PmzMHUqVORlJSEihUrYsaMGQgODn7KV5DIMkocO06fPp3bMvP888/nWVehQgXs2rXL4sfksYPHjsImCWs5P0NERERkI3gKj4iIiMhCDFBEREREFmKAIiIiIrIQAxQRERGRhRigiIiIiCzEAEVERERkIQYoIiIiIgsxQBERERFZiAGKiIiIyEIMUEREREQWYoAiIiIistD/Ay1jEYvIpuwA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data:image/png;base64,iVBORw0KGgoAAAANSUhEUgAAAlAAAAHECAYAAAD2/RSNAAAAOXRFWHRTb2Z0d2FyZQBNYXRwbG90bGliIHZlcnNpb24zLjUuMiwgaHR0cHM6Ly9tYXRwbG90bGliLm9yZy8qNh9FAAAACXBIWXMAAA9hAAAPYQGoP6dpAACEZklEQVR4nO3dd3QU1d8G8Ge2phdCChBKCCT0aiiCVEFQkBKqgAKioIgIIkVeKSKCFRHwJ9JEihSDNFGUrhB6lR4ILYWE9L5l7vtHSCA0syHJ7CbP55wcsjOzO99dNrPP3rlzrySEECAiIiKifFMpXQARERGRrWGAIiIiIrIQAxQRERGRhRigiIiIiCzEAEVERERkIQYoIiIiIgsxQBERERFZiAGKiIiIyEIMUERUbDhuLxGVFAxQRIVoyJAhaNKkCQwGw2O36datG3r37g0ACAwMxLx58yzax/33OXToEAIDA3Ho0KGCFw1g3rx5CAwMzPNTq1YtNG3aFCNHjsTly5cf2tYS0dHRGD58OCIiIp643bZt29C2bVvUrVsXU6ZMKdBzeZRbt2499Pwe9bNhw4ZC22dhunTpEsaMGYMWLVqgTp06aNmyJd577z2cO3dO6dKISi2N0gUQlSS9evXCgQMHsG/fPjz//PMPrb9w4QIuXLiAjz/+GACwdu1a+Pj4FHh/tWvXxtq1a1GtWrUCP8b91q5dm/u72WxGZGQk5syZgwEDBuC3336Dp6dngR73wIED2LNnDz766KMnbjd9+nRUqVIFs2fPhre3d4H29SheXl55nltsbCzeeecdvPXWW2jTpk3u8kqVKhXaPgvL5cuX0bdvX9SrVw+TJ09G2bJlER0djZUrV6Jv375YsWIFGjRooHSZRKUOAxRRIerQoQNcXV2xefPmRwaojRs3wsHBAS+99BIAPPUHn5OTU6F+eD74WI0bN0a5cuUwYMAA/Prrr3jzzTcLbV+PkpiYiBYtWqBp06aF+rg6nS7Pc7t16xaA7MBk7eFj2bJlcHNzw+LFi6HVanOXP//88+jcuTO+++47/PDDDwpWSFQ68RQeUSHS6XTo2rUrdu/ejZSUlDzrzGYztm7dik6dOsHJyQnAw6fwYmJiMGnSJLRu3Rr16tVDr169sHPnzsfu78FTePPmzUOHDh2wZ88edO3aFXXq1MELL7yAX3/9tcDPqU6dOgDwxNNv27ZtQ8+ePdGwYUO0aNECU6ZMQVJSEgBgw4YNmDRpEgCgffv2mDhx4mOfBwAsWLAAgYGBuSFn//79eOWVV9C4cWM0bdoU77//PqKionLvu2HDBtSqVQvr169Hy5Yt0apVqzynHC0hyzJ++OEHdOjQIfe1W7FiRZ5tzGYzfvjhB3Tp0gX16tVDgwYN0K9fP4SGhuZuM2/ePHTq1Ak7duxAly5dULduXXTr1g0nTpzAyZMn0bt3b9SrVw9dunTJc79HuXPnDoCH+485ODhg0qRJ6Ny5c57lv/32G3r27In69eujTZs2+OKLL/KcUj5z5gxef/11NG3aFI0aNcKIESPyvF45/xdr1qxB27Zt8eyzz+Kff/4BABw9ehQDBw5E/fr10aRJE0yYMAHx8fF5Xr+5c+eiXbt2qFOnDtq1a4evv/4aRqMxPy8/kU1hgCIqZL169YLBYMAff/yRZ/k///yD2NhY9OrV65H3u3PnDnr16oXDhw9jzJgxmDdvHipUqICRI0di8+bN+d5/bGwsPv74Y7z66qv44Ycf4Ovri4kTJ+LKlSsFej7h4eEAHn9667vvvsOYMWNQv359fPvttxg5ciS2b9+OQYMGITMzE23atMFbb70FAJg/fz7efvvthx4j51QkkP36rV27Fl5eXti0aROGDh0Kb29vfP3115g0aRJOnDiBvn37Ii4uLvf+ZrMZ33//PT755BO89957BT6lOW3aNHz77bd4+eWX8f3336NTp0749NNPsWDBgtxtvvzySyxYsAB9+/bF4sWL8fHHHyMhIQGjR49Genp67nbR0dGYNWsWRowYgW+++QZJSUl49913MXbsWPTp0wdff/01ZFnGmDFjkJmZ+dia2rRpg8jISPTr1w+rVq3ClStXcsNUp06d0KNHj9xt16xZg7Fjx6JmzZqYP38+hg8fjtWrV2PatGkAgIMHD6J///6QZRkzZ87EJ598gqioKPTr1++h98ecOXMwYcIETJgwAQ0aNMCRI0cwePBg2NnZ4ZtvvsGHH36Iw4cP49VXX82tf9GiRVi1ahVGjhyJpUuXon///li8eDG+//77Av1/EFk1QUSFrnv37mLQoEF5lo0ePVp07tw5z7KAgADx7bffCiGE+Pzzz0Xt2rXFjRs38mzz2muviRYtWgiz2fzQfQ4ePCgCAgLEwYMHhRBCfPvttyIgIEAcOHAg9/4REREiICBALFmy5LH15tzPaDTm/qSkpIgjR46IHj16iMaNG4uYmJg82wohRGJioqhTp46YPHlynsc7cuSICAgIEKtWrRJCCBESEiICAgLEzZs3n/i63f/czGazaNGihRg8eHCeba5fvy5q164tPv/88zyPvW7duic+9v1u3rwpAgICREhISO6yq1evisDAQLFw4cI8286ZM0fUrVtXxMfHCyGEGDt2rFi2bFmebbZv3y4CAgLE8ePHhRD3XqO9e/fmbrNw4UIREBAg1q9fn7vsjz/+EAEBAeLcuXNPrPebb74RdevWFQEBASIgIEA0bdpUvP/+++LkyZO525jNZvHss8+KkSNH5rnvsmXLxMsvvyyysrJEr169RKdOnYTJZMpdn5SUJJo0aSJGjx4thLj3nvr666/zPE7fvn1Fly5d8tz36tWrombNmmLlypVCCCGGDh360P/XihUrxK+//vrE50dki9gCRVQEevXqhSNHjiA6OhoAkJKSgl27dj229QkADh8+jIYNG6JixYp5lr/88suIjY3F1atX873/+/v15HRSv7915HFq166d+9O4cWMMGDAAWVlZmDdv3iM7kJ88eRIGgwFdu3bNs/yZZ55BhQoVnurqwPDwcMTGxj702JUqVULDhg0feuyAgIAC7wvIbp0RQqBdu3YwmUy5P+3atUNWVhaOHTsGAPjqq68wePBgxMfH48SJE9iwYUNuC+GDp6oaNWqU+3vZsmUB5P2/cXNzAwAkJyc/sbbRo0fj77//xldffYVevXrByckJW7ZsQd++fbF8+XIA2a/XnTt3Hup7N3jwYGzatAkmkwlnzpzBiy++CLVanbvexcUFbdu2fej1vP9Ky4yMDJw6dQqtW7eGECL3talYsSL8/f2xf/9+AEDTpk1x4MABvPLKK1i2bBmuXLmCgQMHonv37k98fkS2iJ3IiYpA165d8dlnn2Hr1q0YNmwYtm3bBlmW0a1bt8feJykpCb6+vg8tz/ng/a8P2fvZ29vn/q5SZX9PEvkYg+mXX37J/V2r1cLT0xMeHh5PrPn+Gu9XtmzZh/qBWSIxMfGJj/3gJfxPqtOS/eV08H/Q7du3AWT3IZo+fTrOnDkDOzs7VKtWDRUqVADw8Guc09ftfnZ2dgWqz9XVFV26dEGXLl0AAOfOncP48ePx5Zdf4uWXX86t/3GvQ0pKCoQQ+f6/uv9xkpOTIcsyFi1ahEWLFj10f71eDwAYNmwYHB0dERISgs8++wyzZ89GQEAAPvzwQzRv3rxAz5vIWjFAERUBFxcXdOjQAVu2bMGwYcOwceNGtGvX7okf8q6urrkdhu8XGxsLAHB3dy+yenPUrVvXou1dXV0BZPff8vf3z7MuNjb2odY0S+S0zjzuNSns18PFxQUAsHz5cjg6Oj60vnz58khNTcWwYcMQGBiIrVu3wt/fHyqVCnv37sX27dsLtR4gO7QFBwdj9OjRuWOH5ahVqxbee+89jBw5Ejdv3syt//5O3UB2MDx79izq1asHSZIe+3rmvN6P4ujoCEmSMHjw4EcGzJzArlKpMGDAAAwYMABxcXHYu3cvvv/+e4waNQoHDhyATqez9CUgslo8hUdURHr16oULFy7g8OHDOHHixBNP3wFAUFAQTpw4gZs3b+ZZvnnzZnh6eqJy5cpFWW6B1K9fHzqdDlu2bMmz/OjRo4iMjMw9hZXTCmYJPz8/eHp6PvTYN2/exMmTJ/OcHisMQUFBAICEhATUrVs39ycxMRHffPMNEhMTcfXqVSQmJuLVV19F9erVc5/Xvn37AGRfhVaYypYtC41Gg9WrVyMrK+uh9VevXoVer0flypVRtWpVuLu7P3TV5pYtW/DGG2/AaDSiTp062LZtG8xmc+76lJQU7NmzB40bN35sHU5OTqhVqxauXr2a57WpXr065s+fn3v6r1+/fvjkk08AZLdg9ezZEwMGDEBKSgpSU1ML4yUhshpsgSIqIs2aNYOvry8++ugj+Pj4oGXLlk/cfsiQIdi8eTOGDBmCd955B+7u7ti4cSMOHjyITz/9tEAhpKi5ubnhzTffxPz586HVatG+fXvcunULc+fORbVq1dCzZ08A91p3/vrrL7Rq1eqh1qpHUalUGDt2LCZNmoQxY8age/fuSEhIwPz58+Hq6oohQ4YU6nMJCAjAyy+/jI8++ggRERGoU6cOwsPDMWfOHPj6+qJKlSpIT0+Hk5MTvv/+e2g0Gmg0Gmzfvj331GdGRkah1qRWqzFt2jSMHDkSwcHBGDBgAPz9/ZGRkYH9+/dj1apVGD16dG5L4KhRo/Dxxx9j2rRp6NChA65du4ZvvvkG/fv3R5kyZfD+++/j9ddfx7BhwzBw4EAYjUb88MMPMBgMeOedd55Yy9ixY/Hmm2/i/fffx8svvwyz2YylS5fi1KlTuVdZBgUFYenSpShbtiwaNmyI27dvY9myZWjSpAnKlClTqK8NkdIYoIiKiCRJ6NmzZ+6l/f8VgDw9PfHzzz/jq6++wsyZM2E0GlGjRg189913aN++fTFVbblRo0ahbNmyWLlyJdavXw83Nzd06tQJ7733Xu6pnaZNm+LZZ5/FV199hdDQ0HwP/NizZ084Ojpi4cKFGDlyJJycnPDcc89h7NixBR4V/UlmzZqFhQsXYs2aNYiOjoaHhwdefPFFvPfee1Cr1XB2dsZ3332Hzz//HKNHj4ajoyNq1qyJlStX4o033sDRo0fRrl27Qq2pTZs2WLduHZYsWYLvv/8e8fHx0Ol0qFWrFubMmYOOHTvmbjtgwAA4ODhgyZIl+OWXX+Dt7Y2hQ4fmDoDavHlzLFu2DN9++y3Gjh0LnU6HZ555Bp999hmqV6/+xDpatmyJJUuWYP78+Xj33Xeh1WpRu3ZtLFu2LLdj/OjRo6HT6RASEoIFCxbA2dkZ7dq1w/vvv1+orwmRNZBEfnqWEhEREVEu6zsnQERERGTlGKCIiIiILMQARURERGQhBigiIiIiCzFAEREREVmIAYqIiIjIQlY9DtSJEycghIBWq1W6FCIiIioFjEYjJElCw4YNn7idVQcoIUS+JkAlIiIiKgz5zR0WByij0Yj58+dj06ZNSEpKQs2aNTFu3LjceanOnz+PmTNn4t9//4WbmxsGDRqE119/3dLdAEBuy5OlE5wSERERFcSZM2fytZ3FfaD+97//ISQkBJ988gk2btyIqlWr4o033sDt27eRkJCAIUOGoEqVKggJCcGoUaMwd+5chISEWPwEiIiIiKyVxS1QO3fuRJcuXXInRp04cSLWr1+PkydP4tq1a9DpdJg2bRo0Gg38/f1x/fp1LFq0CMHBwYVePBEREZESLG6BcnNzw+7du3Hr1i2YzWasXbsWOp0ONWvWxNGjRxEUFASN5l4ua9asGcLDwxEXF1eohRMREREpxeIWqMmTJ2PMmDFo37491Go1VCoV5s6di0qVKiE6OhoBAQF5tvfy8gIAREZGwsPDw+IChRBIT0+3+H5ERERElhJCQJKk/9zO4gB15coVuLi4YMGCBfD29sb69esxYcIErFy5EpmZmdDpdHm21+v1AICsrCxLdwUgu9P6+fPnC3RfIiIiIks9mGUexaIAFRERgQ8++AA//vgjnnnmGQDZV8iFhYVh3rx5sLOzg8FgyHOfnODk4OBgya5yabVaVKtWrUD3JSIiIrJEWFhYvrazKECdPn0aRqPxoWEF6tevj3379qF8+fKIiYnJsy7ntre3tyW7yiVJUoHDFxEREZEl8nP6DrCwE3m5cuUAABcvXsyz/NKlS6hcuTKCgoJw7NgxmM3m3HWhoaHw8/MrUP8nIiIiImtkUYCqV68ennnmGUyYMAEHDx7EtWvX8M033yA0NBRvvvkmgoODkZqaismTJyMsLAwbNmzA8uXLMXz48KKqn4iIiKjYScLCuVKSkpLwzTffYM+ePUhKSkJAQADGjh2LJk2aAMg+zTdz5kycO3cOnp6eGDp0KAYOHFig4nJGA+VI5ERERFQc8ps9LA5QxYkBioiIiIpTfrOHxQNpEhEREZV2DFBEREREFmKAIiIiIrIQAxTZNJPJpHQJRERUCjFAkc3avHkzBg8ejOjoaKVLISKiUoYBimzWihUrkJWVhQsXLihdChERlTIMUEREREQWYoAiIiIishADFNk8Kx4LloiISigGKCIiIiILMUARERERWYgBioiIiMhCDFBEREREFmKAIpvH0ciJiKi4MUCRzWOAIiKi4sYARTaPAYqIiIobAxTZPAYoIiIqbgxQZPMYoIiIqLgxQJHNMxqNSpdARESlDAMU2TxZlpUugYiIShkGKLJ5ZrNZ6RKIiKiUYYAim8cARURExY0BimweT+EREVFxY4AimyeEULoEIiIqZRigyOYxQBERUXFjgCKbx1N4RERU3BigyOZJkqR0CUREVMowQJHNY4AiIqLixgBFNk+l4tuYiIiKFz95iIioVImKisJHH32ECxcuKF0K2TAGKLJ5bIEiIkts374dFy5cwI8//qh0KWTD+MlDNo8BiogskZmZCQBITk5WuBKyZfzkIZvHAEVERMWNnzxEREREFmKAIpvHFigiIipu/OQhm8cARURExY2fPEREVCpxHk16GgxQRERUKnEWA3oaDFBEREREFmKAIiKiUkWWZQA8hUdPR2PJxocOHcKrr776yHW+vr7YuXMnzp8/j5kzZ+Lff/+Fm5sbBg0ahNdff71QiiV6lJyDIRFRfmRlZQHgKTx6OhYFqIYNG+Kff/7Js+zSpUt48803MWLECCQkJGDIkCF4/vnnMX36dJw8eRLTp0+Hm5sbgoODC7Vwohz8FklElsgZiZzoaVgUoHQ6HTw9PXNvG41GzJo1Cx07dkTv3r2xcOFC6HQ6TJs2DRqNBv7+/rh+/ToWLVrEAEVFhgGKiCyRE6Bks1nhSsiWPVUfqFWrViEqKgqTJk0CABw9ehRBQUHQaO7lsmbNmiE8PBxxcXFPVynRY/AUHhFZIiMjI/vfzAyFKyFbZlEL1P2ysrLw/fff47XXXoOXlxcAIDo6GgEBAXm2y1kXGRkJDw8Pi/cjhEB6enpBy6RSwGAw8D1CRPmWc7zIyMhEWloa+0JRHkKIfL0nChygNm3ahKysLAwaNCh3WWZmJnQ6XZ7t9Ho9gHud9ixlNBpx/vz5gpZJpUBcXBzfI0SUb6kpKQCyPyjPnDkDrVarcEVkbR7MMo9S4AC1ceNGdOzYEe7u7rnL7OzsYDAY8myXE5wcHBwKtB+tVotq1aoVtEwqBdzc3FCzZk2lyyAiG2E0mXJ/r1SpEtzc3JQrhqxOWFhYvrYrUICKj4/HiRMnMHz48DzLfXx8EBMTk2dZzm1vb++C7AqSJBU4fFHpoFKp+B4honwxm80PfdHn8YPul99TugXqRH78+HFIkoQmTZrkWR4UFIRjx47BfN+VDaGhofDz8ytQ/yei/OBVeESUXzkdyB93myi/ChSgLly4gIoVK8Le3j7P8uDgYKSmpmLy5MkICwvDhg0bsHz58odaqoiIiJTAAEWFpUAB6s6dO488Z+zh4YHFixcjPDwcPXr0wPz58zF+/Hj06NHjaeskeiy2QBFRfj04iGZBL3AiKlAfqGnTpj12Xb169bB27dqC1kNkMV6CTET5lROY7DVAhomjklPBcTJhIiIqNXICk5NGynObyFIMUGTz2AJFRPmVcwWe/d0A9eAVeUT5xQBFNo8Biojyy2g0AgD06uzjhum+MaGILMEARTZPpeLbmIjyJycw2amzb+cEKiJL8ZOHbB5boIgov3IClFaVfdy4f9xCIkswQJHNY4AiIkvlHDY4DAoVFAMU2TyewiOi/MoJTHcboCDLsoLVkC3jJw/ZPAYoIiIqbvzkIZvHAEVE+aVWZ/ceN8l5bxNZip88RERUauR84TLK2afyNJoCTchBxABFto+dyIkov3ICk4EtUPSUGKDI5jFAEVF+abVaAECWSeS5TWQpBigiIio19Ho9ACDtboDKuU1kKQYosnkcx4WI8kun0wEA0u8GqJzbRJZigCKbx3FciCi/7gWo7NtsgaKCYoAim8cWKCLKLzs7uzy3GaCooBigyOaxBYqI8uvBwMQARQXFAEU2j5OBElF+MUBRYWGAIpvHAEVE+fVgp3EGKCooBiiyeQxQRJRfarUaavW9jz6OA0UFxQBFNo8BiogsodPea4XiMAZUUAxQZJPuD00mk0nBSojI1qg196Zv4VQuVFAMUGST7g9NDFBEZImcCYUf/J3IEnznkE1iCxQRFZRada/ViQGKCorvHLJJ94cm9oEiIktw6F0qDAxQZJN4Co+ICur+L138AkYFxQBFNsloND7ydyKi/2I2swWbnh4DFNkktkARUUGZTPdCE7+AUUExQJFNMhgMj/ydiOhJzGZznmNGVlaWgtWQLWOAIpvEAEVEBZGZmfnE20T5xQBFNokBiogK4sHAlJGRoVAlZOsYoMgm3d/snskmeCLKp9TUVACA9MBtIksxQJFNuv9bZFZmJoTgyC5E9N9yApOHnZTnNpGlGKDIJt0foGRZ5pV4RJQvOYGpjD774y8lJUXJcsiGMUCRTcrtt6DSAgDS09MVrIaIbEVycjIAwNM+uwWKAYoKigGKbFJaWlr2LxonAAxQRJQ/OQHKyz774y8pKUnJcsiGMUCRTcoJTJLWOc9tIqInyQlMOQEqJ1ARWYoBimzSgwEqt0WKiOgJcgKTm16CVsUARQXHAEU2KffKGZ0LAAYoIsqfnMDkqJHgqJEYoKjAGKDIJqWlpQGSCtLdPlC8FJmI8iMlJQV2GglqlQQHjYQUBigqIAYosklpaWmASg+o7QAwQBFR/qQkJ8NRnf27g1ZCRmYmJxSmAilQgNq4cSNefPFF1K1bFy+99BJ+//333HXnz5/HwIED0aBBA7Rp0wZLliwptGKJcqSkpAJqffYPeAqPiPInNTUV9prsIQwcNPeWEVnK4gC1adMmfPjhh+jbty+2bt2KF198EWPHjsWJEyeQkJCAIUOGoEqVKggJCcGoUaMwd+5chISEFEXtVIqlpaVCUush3Q1QPAAS0X8xGo3IMhhyA5SdOvtffgGjgtBYsrEQAnPnzsVrr72G1157DQAwcuRIHD9+HIcPH8bhw4eh0+kwbdo0aDQa+Pv74/r161i0aBGCg4OL5AlQ6WMwGGA0GiHp9IAq+xQeD4BE9F9yjhP2dz/5HDQMUFRwFrVAXb16FREREejatWue5UuWLMHw4cNx9OhRBAUFQaO5l8uaNWuG8PBwxMXFFU7FVOrlHuzUekCty7uMiOgxcmYw0N9tedLf7QvFceSoICxqgbp27RqA7Dfb66+/jnPnzsHX1xdvvfUW2rVrh+joaAQEBOS5j5eXFwAgMjISHh4eFhcohOCbm/LICeOSSg9JUgEqLVJTU/k+IaInSkhIAHB/gMr+NykpiccPyiWEgCRJ/7mdRQEqp5/JhAkT8M4772DcuHHYvn073n77bSxbtgyZmZnQ6XR57qPXZ/dRycrKsmRXuYxGI86fP1+g+1LJFBkZmf3L3dYnqHRITEzk+4SInuj69esAgLvzCOcGqKtXr8LZ2VmpssgKPZhlHsWiAKXVZk/c+vrrr6NHjx4AgJo1a+LcuXNYtmwZ7OzsYDAY8twnJzg5ODhYsqs8+6xWrVqB7kslk8lkyv5FdS9AmUxm1KxZU7miiMjq5Xwe6e4GJ93dIOXh4cHjB+UKCwvL13YWBSgfHx8AeOg0XbVq1bBnzx5UqFABMTExedbl3Pb29rZkV7kkSSpw+KKSSZbl7F/uBihJrUNmZjzfJ0T0RDmnZbR3g1POv0IIHj8oV35O3wEWdiKvVasWHB0dcerUqTzLL126hEqVKiEoKAjHjh2D2WzOXRcaGgo/P78C9X8iepScjqDSfafwjEbjvZYpIqJHyDlDkhug7rZEFbSLCZVuFgUoOzs7DBs2DAsWLMDWrVtx48YN/O9//8P+/fsxZMgQBAcHIzU1FZMnT0ZYWBg2bNiA5cuXY/jw4UVVP5VCOQEKKu3df3V5lxMRPUJOUNKq8rZEMUBRQVh0Cg8A3n77bdjb22POnDm4ffs2/P39MW/ePDRt2hQAsHjxYsycORM9evSAp6cnxo8fn9tfiqgwZGZmZv+S2wdKm7ucHUGJ6HEeaoG6G6Qe7LtLlB8WBygAGDJkCIYMGfLIdfXq1cPatWufqiiiJ3mwBUpSaSHAFigierLHtUAxQFFBcDJhsjm5faDuuwrv/uVERI9yL0Dh7r9sgaKCY4Aim/NwH6h7p/CIiB4n5xjx4DAGPHZQQTBAkc15uA8UW6CI6L/lHDtypnDRqgAJPHZQwTBAkc15qA+UmgGKiP5bzjFCd/fUnSRJ0KklHjuoQBigyOZkZGQAKt29wc7uBikeBInoSXImHbe77/IpBw0nI6eCYYAim5Oenn6v/xPAU3hElC/Jycmw10hQ3zfStINGQkpysoJVka1igCKbkx2g7pvo8e7vnE2diJ4kJSUFDg8M3uOgkZCRmQmj0ahMUWSzGKDI5qSnp9+bxgX3+kAxQBHR45jNZiQmJsJZm3ees5zb8fHxSpRFNowBimyK0WjM/qao0t9byBYoIvoP8fHxkGUZbrq8AcpNn337zp07SpRFNowBimxKbki6/xSeOjtMsSMoET1OTkBy0+f92MsJUDExMcVeE9k2BiiyKTkhSVLfa4GSJDWg0rAFiogeKzo6GgDgrs/bAlXmbqDKWU+UXwxQZFNyW5nuC1AAAJUeqampxV8QEdmE69evAwC8HfJ+7HnZZ9++ceNGsddEto0BimxKboBSPRCg1AxQRPR4N27cgATA2z7vx56jVoKLTsoNWET5xQBFNiUlJQUAIGns8iyX1HZITU2FLMtKlEVEVkwIgWvh4Sijl3Lnwbuft70KsbGx/BJGFmGAIpuSnDPgndo+7wq1PYQQ7EhORA+JiIhASmoqKjmrH7m+klP2R+HFixeLsyyycQxQZFPuBaiHW6DyrCciuuv8+fMAgCrOj/7Iq+KizrMdUX4wQJFNSUxMBABIGoe8KzT2edYTEeU4d+4cAKDKY1qgKjqpoJaAs2fPFmdZZOMYoMimxMXFZf+iccyzXNI4511PRITsEchPnTwJN50ED7uH+z8BgFYlobKzCleuXEFSUlIxV0i2igGKbEpcXBygtoOkemBCK63jvfVERHddunQJKampCHRXQ5IeHaAAoIabBkIIHD9+vBirI1vGAEU2QwiBO3fiAI3TQ+uku8s4HQMR3e/IkSMAgJpujz59l6OGuzrP9kT/hQGKbEZiYiIyMzMg6VwfXnl3WVRUVDFXRUTWSpZlHAwNhZ1agp/LkwOUh50K3vYqnDx5krMaUL4wQJHNiIiIAABIeveH1kkqDaB1yd2GiOjixYuIvXMHdcqooVE9/vRdjvpl1TAajTh06FAxVEe2jgGKbEZugNI9HKCyl7shPj4eGRkZxVkWEVmpvXv3AgAalNX8x5bZ6nlkb/f3338XWU1UcjBAkc24du0aAEDSl3nk+pzlOdsRUemVlZWF0NADcNVlX2GXH+56Fao4q/Dvv/8iNja2iCskW8cARTbj8uXLgEoLPC5A2XsDAMLCwoqzLCKyQqGhoUhPz0BjTw1UT7j67kHPeGZfjbdr164irI5KAgYosgkZGRnZk4HaeUGSHv22zQlQly5dKs7SiMgK7dixAxKAxp75O32Xo3YZDezUEnbv2gWz2Vw0xVGJwABFNuHKlSsQQuSGpEfSOAEaR1y8eBFCiOIrjoisys2bN3Hx4kVUd1XDTW/Zx5xOLaF+WTXi4uNx8uTJoimQSgQGKLIJp06dAgBIDhUeu40kSZAcyiMhIQG3bt0qrtKIyMr89ddfAIAgL8tan3I08dLmeRyiR2GAIptw6tQpQFJDciifu0xOuwXTzd8gp90LSyqnyve2J6JSJysrC/v27oWLTkKg+6PHfrqaZMZPFzNxNenRp+h8HFSo5KTC8ePH2ZmcHosBiqxeYmIiwsPDITmUzzOFi3znCETqNch37o0cLDlWBAA2vROVUgcOHEBaejoae2qgfkzn8V0RBlxMNGNXhOGxj9PEK7sz+c6dO4uqVLJxDFBk9Y4dOwYAkO62LuUQsjHPvwAgaRwAO0+cPXuOowkTlUK7d++GhOyr6R4ny5z330ep45HdmXzPnj3sTE6PxABFVi80NBQAoHKumq/tVc5VYTIZc4MXEZUOUVFROH/+PPxdVBZ3Hn+QViWhnocacXFxOHv2bCFVSCUJAxRZtZSUFJw58y8kO29IWud83UflUg3AveBFRKVDzsjjjTy1hfJ4je62Yu3Zs6dQHo9KFgYosmqHDx+GLJshufjn+z6Szg3Qe+DEiZNIS0sruuKIyGoIIbB//37o1RJqlXnyxMH55euogqedhMOHDiErK6tQHpNKDgYosmo5c1LltCrll8qlOkwmTgpKVFrcuHED0dHRCHRTQZuPiYPzQ5Ik1C6jQZbBgNOnTxfKY1LJwQBFVis2NhZnz56F5FAh36fvcqhcAwAA+/btK4rSiMjKHD58GABQ271gYz89Tk5rFr+M0YMYoMhq/fPPPwAAlWugxfeVtM6QHCrg7NmzHMeFqBQ4duwYNCqgulvhnL7LUd5BBTe9hGPHjkKW5UJ9bLJtDFBklYQQ2R03VRpIzvnv/3S/nOCVcxqQiEqmtLQ0XL16FZWcVNCrC+f0XQ5JklDNRY3U1DTcuHGjUB+bbBsDFFmlsLAwREZGQnKqCkmtK9BjSM7+gEqD3bv3cG48ohLswoULEELAz7lwW59y+LlkPy6HM6D7MUCRVcq5bFjlWqPAjyGpdZCc/REdHYVLly4VUmVEZG1ygk1O0ClsVZyzPyrPnTtXJI9PtsniABUREYHAwMCHftavXw8AOH/+PAYOHIgGDRqgTZs2WLJkSaEXTSWb0WjE/v37AY0jJMfHTx6cHzmn8XLGhyGikicsLAwqCajgWDRtAm56FVx1EsLCwork8ck2WXy5wsWLF6HX67Fjxw5I980z5OzsjISEBAwZMgTPP/88pk+fjpMnT2L69Olwc3NDcHBwoRZOJdfx48eRlpYGlUcjSNLTHRAlB19IWifs378fQ4YMgVZbOAPsEZF1kGUZ18LD4WknQVfI/Z/uV95RhfPx8UhMTISbm1uR7Ydsh8WfTpcuXYKfnx+8vLzg6emZ+2NnZ4d169ZBp9Nh2rRp8Pf3R3BwMAYPHoxFixYVRe1UQuW0FhXk6rsHSZIEySUA6enpnNqFqASKiopCRmYmKjgWzem7HDmtW1evXi3S/ZDtsDhAXbx4EdWqPXpQw6NHjyIoKAgazb2GrWbNmiE8PBxxcXEFr5JKjZSUFBw/fhyw84SkL1Moj5kTxDgmFFHJc+XKFQDZLURFKSdA5eyPyOJTeJcuXYKnpydeeeUVXLt2DZUrV8bbb7+N5557DtHR0QgICMizvZeXFwAgMjISHh4eFhcohEB6errF9yPblDPzuars07c+5ZD0ZQA7Txw/fhwxMTFwcnIqtMcmImVduHABAODrVNQBKruF69KlS/xMKuGEEHm6KD2ORQHKYDDg2rVrsLe3x/jx4+Hg4IDNmzfjjTfewLJly5CZmQmdLu8l53q9HgAKPI+Q0WjE+fPnC3Rfsj07d+4EIEHlUr1QH1flGgjz7X+wadMmNGrUqFAfm4iUc+7cOaglwMehaAOUo1aCu17C5UuXcO7cuXx9wJLtejDLPIpFAUqn0+HIkSPQaDS5D16nTh1cuXIFS5YsgZ2dHQwGQ5775AQnBwcHS3aVS6vVPvaUIZUst2/fRkREBCTHSpA0BXu/PI7KpRrk2/tx9epVDBgwoFAfm4iUkZWVhdu3b8PHofDmv3uSik4qnI5Lh4eHB7y9vYt8f6SM/F5tafEpvEcFoYCAAPzzzz/w8fFBTExMnnU5twv6ZpMkqcDhi2zL0aNHAdybx64wSRpHSI4VERYWhuTkZPj4+BT6PoioeJ07dw4mkwnVvYrn6tpqrmqcjjPj3Llz8PPzK5Z9UvHLb+uiRW2eFy5cQMOGDXM/6HL8+++/qFatGoKCgnDs2DGYzebcdaGhofDz8ytQ/ycqPcxmM3bu2gWodJCcqxbJPnI6k+/atatIHp+Iitfx48cBAIGFPP/d4wS6Zbc58IpeAiwMUAEBAahevTqmT5+Oo0eP4sqVK5g1axZOnjyJESNGIDg4GKmpqZg8eTLCwsKwYcMGLF++HMOHDy+q+qmEOHPmDOLu3IHKpTokVdF8m5Scq0JS22H37j15Qj4R2R6TyYSjR47AQSMVeQfyHE5aCRUcVTh37hySkpKKZZ9kvSx616lUKnz//feoW7cu3nvvPfTo0QOnTp3CsmXLEBgYCA8PDyxevBjh4eHo0aMH5s+fj/Hjx6NHjx5FVT+VEDt27AAAqNxqFdk+JJUGkksAEhMTcr+5EpFt2r9/PxISE9GwrBqqYuzQ3dhTA7PZjO3btxfbPsk6WdwHqkyZMvj0008fu75evXpYu3btUxVFpUtMTAyOHDkK6MtCsvcq0n2p3GtBTjiNbdu2ISgoqEj3RURFQwiBLZs3QyUBz/oU7+wCDctqsOOWEX/88Qe6deuWe6U5lT6cTJgUt2nTJsiyGWqPoh9eQNJ7QHKsjH///RcXL14s8v0RUeE7fvw4rt+4gXpl1HDTF+/HmE4toam3BikpKXeHXaHSigGKFBUfH49du3ZD0rlCcvEvln2qyjYGAGzYsKFY9kdEhScjIwNLFi+GSgJalf/vsXqKQnNvLew1Etb8/DPu3LmjSA2kPAYoUtTGjRthMhmh8mj81BMH55fKoRwkhwo4fvw4Ll++XCz7JKLCsWrVKsTeuYPW5bXwLuLBMx/HUSvhpUpaZGRmYuHChRBCKFIHKYsBihQTHh6OP/74A5LODVIRjP30JCrPpgCARYsW8Yo8Ihtx9uxZbN++Hd72KrQpX7x9nx7UoKwGAa5qnDx5Env27FG0FlIGAxQpwmw24/vvs7+5qXzaQJKKZxyXHCqHcpBca+aGOCKybrdv38bXX30FlQT0rKqDphhGHn8SSZLQ3U8HO7WERYsWsTW7FGKAIkVs374dV69egeRaAyrHCorUoPZ+FpLGHj///DNiY2MVqYGI/ltaWhpmzZqF5JQUvFxFB1+n4v3C9TiuehX6VdPBbDLis9mzH5qJg0o2BigqduHh4Vi5ciUkjR3UXi0Uq0NS20Hl1QJZWVmYO3cujEajYrUQ0aOZTCZ8/fXXiIiIwHPltAgqpmlb8qu6mwZdK+uQlJyM2bNmIS0tTemSqJgwQFGxSklJwRdffAmj0QhVuechaewUrUdyCYDkEoCLFy9ixYoVitZCRHmZzWbMmzcPp0+fRk13NTpWtK7wlKOJtxYtfDS4eesWZs+ejYyMDKVLomLAAEXFxmw2Y+7cuYiNjYGqbBOonCorXRIkSYK6XBtIeg/8/vvv2Ldvn9IlERGyjxfz58/HgQMH4OesQh9/fbGOOG6pTpV0qO+hxoULFzBr1ixkZmYqXRIVMQYoKjarV6/GqVOnIDlVgarsM0qXk0tSaaH27QxJrcf33y9kZ1AihZnNZixYsAD//PMPqjir8GqgHXRq6w1PAKCSJAT761HPQ43z589j9uzZyMrKUrosKkIMUFQsNm/ejM2bN0PSuUNd/nlIVvZNUtK5QlW+I4xGI2bO/BS3bt1SuiSiUiknPP3999+o7GQb4SmHWpLQy1+PumXUOHv2LGbNmsXTeSUYAxQVud27d2PFihWQtE5QV+oKSW2dc0epnCpBXb490tJS8fHHM3hlHlExMxqNmDNnTm54eq2GHfQ2Ep5yqCUJve8LUZ988gk7lpdQDFBUpA4fPoz//e9/2VfcVXwZktZZ6ZKeSOUaCJV3SyQkxGPGjBlISkpSuiSiUiErKwuff/45Dh06BH8XFQbbYHjKoVZJ6F1Nj4ZlNbh06RKmT5uG5ORkpcuiQsYARUXm2LFj+HrOHEDSQOXbFZLeXemS8kVdpj5UHs8gKioKH3/8MUMUURHLyMjArFmzcPLkSdRwU2OQDZ22exy1JKFnVR2aemkQfu0apk6dgoSEBKXLokLEAEVF4tixY/jiyy8hyxJUFbtAZe+ldEkWUXk2gapMfdy4cYMhiqgIpaWlYcaMGTh79izqllHjlep6aBUeZbywqCQJXavo8Fw5LW7disCUKR+xa0AJwgBFhe6h8ORQXumSLCZJElReLRiiiIpQcnIypk+bhsuXL6ORpwZ9qumhLiHhKYckSXihohbtK2gRHX0bU6Z8hKioKKXLokLAAEWFqiSEpxwPhqjp06czRBEVkoSEBEydOgXh166hqbcGPfx0Vj3O09OQJAntfHXoVEmHO3fiMHXKFNy8eVPpsugpMUBRoTl48CA+//wLmEtAeMpxf4i6efMmpkyZgvj4eKXLIrJp8fHxmDp1Km7dyp6epWvlkhue7vdcOS26VtEhITER06dNw40bN5QuiZ4CAxQVin/++Qdz5syBkNRQV+xaIsJTjtwQ5dEIkZGRmDJ1Ku7cuaN0WUQ2KS4uDtOmTkVUVBTalNfihYpaqxsXrig189aih58u9/Tl9evXlS6JCogBip7a7t278e2330JIWqgqdoPKoZzSJRU6SZKg8mwGVdkg3I6OxpQpU3D79m2lyyKyKXFxcZg2bSqioqPRtoIWz/uWrvCU4xkvLbr76ZCSkoLp0xmibBUDFD2V7du347vvvgPUdlBX6mZzV9tZQpIkqD2bQOXZDLGxsfjooymIiIhQuiwimxAXF4epU6ciOvo22lXQ4nlfXakMTzme8dKiZ1UdUlNS2RJloxigqMB+/fVXLF68GJLGEepK3SDZeSpdUrFQl22cO9jmRx9NQXh4uNIlEVm1+Ph4TJ82DbdvZ4en9r46pUuyCo08tQiuqkNqaiqmT5/OPlE2hgGKLCaEwOrVq7F69WpIWmeoK/eApPdQuqxipS5TH+pybZGSkoypU6fh4sWLSpdEZJUSEhIwbdq03NN2DE95NfTUokdVHVJTUjB92jRenWdDGKDIImazGUuWLMGvv/4KSecGdeWekHSuSpelCJVbLagrdERGZiZmzJiBU6dOKV0SkVVJSEjA9GnTEBUVhdbls8dCooc19szuE5WckoLp06czRNkIBijKt6ysLMyZMwfbt2+HZFc2u+VJ66R0WYpSuVSHukJnZBlM+PTTWdi7d6/SJRFZhZzwFBEZiVbltOhQSjuM59czXlp089MhKSmJLVE2ggGK8iUlJQWffPIJDh06BMnRF+pKPSBpHJQuyyqonKtAXakbhKTF/PnzsXHjRgghlC6LSDE5p+0iIiPRurwWHUvZUAUF1SQnRCUnY9rUqQxRVo4Biv5T9hVnH+HChQuQXAKgrtgFkpr9GO6nciiXfTpT64xVq1Zh6dKlMJvNSpdFVOxyrraLjIxEm/JsebJUE697p/OmTZ3Kq/OsGAMUPdH58+cxceJEREREQOXREOryz0OS1EqXZZUkvTvUlYMh6T3wxx9/4LPPPkNaWprSZREVm9u3b2PKRx/lDpJZWsd5elpBXtmDbabcDVFhYWFKl0SPwABFj/XXX39h+vTpSE5JhcqnNdRez/Jg+B8krWN2S5RTFZw4cQITJ07CrVu3lC6LqMjdunULH330EWJiY9HBV4sOFUv3OE9P6xkvLXr565GenoaPp0/HuXPnlC6JHsAARQ8xGo344Ycf8MMPP0CWdFBX6ga1ex2ly7IZkloHte+LUHk0RnR0FCZNmoSjR48qXRZRkQkPD8eUKVOQkJCAlyrr0KYCT/EXhgZlNehXTQ9DViZmzvwEJ06cULokug8DFOURFxeHjz/+GH/99RckO0+oq/QuUfPaFRdJkqD2agZ1hReQaTDhs88+w7p169gvikqcM2fOYOqUKUhNSUEPPx2e9eFQBYWpdhkNBgXoIUwmfDZ7Nv7++2+lS6K7GKAo15EjR/D+++PudRav3AOS1lnpsmyayqUaNJWDIelcsH79ekyfPp0TEVOJsX//fsycORNGQyb6VdfjGS+Gp6JQ3U2DITX00KkEvv32W2zevJlX+loBBiiCwWDAkiVL8PnnnyMtIxPqcm2zO4ureDAsDJJdWair9IHkUg3nz5/HuHEf4PDhw0qXRfRUfvvtN3zzzTfQQsbgQDvUKaNRuqQSrbKzGm/WsoOrTsKKFSuwfPlyyLKsdFmlGgNUKXfz5k1MmjQJf/zxByS9BzRVekPlVoudPwuZpNZDXb4j1OXaIi0jE1988QUWL16MrKwspUsjsojZbMby5cvx448/wkUn4c1advBz4ZW5xcHLXoXhte3g7aDCb7/9hjlz5vAYoiB+ZSilzGYztm3bhp9//hlGoxEq97pQeT0LScW3RFGRJAmSWy1I9uVgjtiO7du348yZM3jnnXdQvXp1pcsj+k+ZmZn49ttvceTIEXjbq/BqoB5uen4PL06uOhXeqGmH1ZczcfDgQcTFxWHChAlwdS2dU2opie/8UigqKgpTp07FTz/9BJPQQu37ItQ+rRieiomkd4e6Si+oytRHZGQkJk+ejJUrV8JgMChdGtFjZY8uPhVHjhxBNdfs00kMT8qw10h4LdAOjcpqcPnyZXw4aRIiIiKULqvU4bu/FJFlGb/99hveHzcOFy9ehORSHWq//lA5+yldWqkjqTRQe7eEunIPQOuCTZs2YfyECRwwj6zS9evX8eGHk3DlylUEeWnwaoAedhqe5leSRiWhZ1UdnvfVIiY2FpM//BBnzpxRuqxShQGqlIiMjMS0adPw448/wiSroa7QCZoKHSFp7JQurVRTOZSH2q8vVO71EHHrFiZPnozVq1ezXwNZjWPHjuH//m8y4u7EoVNFLbpV0UGtYniyBpIkoW0FHfr465GVmY6Zn3yCv/76S+mySg2esynhjEYjNm/ejF9+CYHJZITkXC37dJ3GXunS6C5JpYXa5zlILv6Qo3bh119/RWjoQYwYMRy1a9dWujwqpYQQ2Lp1K1asWAGNBLxSXY9avNLOKtUvq4G7XsKqy1n44YcfcOvWLbz66qtQq9m5vyjxr6EEu3z5Mv73v//h5s2b2VOM+D4PlXNVpcuix1A5lIfk1xdy7BFER5/EtGnT0K5dOwwaNAhOTk5Kl0eliNFoxJIlS7Bz50646iQMDNCjvCM/jK1ZJWc1RtS2w4pLWdi2bRuioqIwevRoODo6Kl1aiVXgU3jh4eFo2LAhNmzYkLvs/PnzGDhwIBo0aIA2bdpgyZIlhVIkWSYjIwNLly7F5MmTcfPmTajc60Dt9wrDkw2QVFqovZ+FpkpvSHZlsWvXLrz33ns4cOAAB86jYpGUlISPP/4YO3fuhK+jCiNq2zE82Qh3vQrDa9kh0E2NEydOYPKHHyIqKkrpskqsAgUoo9GIcePGIT09PXdZQkIChgwZgipVqiAkJASjRo3C3LlzERISUmjF0n87fPgw3nvvPfz++++Azg3qyj2h9mkNSc25qWyJZH93Gh2v5khKScOcOXMwa9YsxMTEKF0alWDh4eGYOGECLly4gPoeagyrZQcXHbvK2hK9OrvFsFU5LSIiIzFp4kScOnVK6bJKpAKdwps3b95DzYLr1q2DTqfDtGnToNFo4O/vj+vXr2PRokUIDg4ulGLp8WJjY7F06dLsSWslNVRlg6DyaAxJxW+OtkqSVFB7NILK2R/m6L04ceIE3hszBn379MFLL70EjYZn4KnwHDhwAAsWzIfRYMQLFbV4rpyWA+raKJUk4YVKOvg4qLAhPAMzZ87Eq6++ipdeeon/p4XI4q8WR44cwdq1a/HZZ5/lWX706FEEBQXlOag3a9YM4eHhiIuLe/pK6ZHMZjO2bNmCMWPG4OjRo5AcfKHx6we1ZxOGpxJC0rlCXbEr1OU7wiRrsHLlSkyYMAEXL15UujQqAcxmM1auXIk5c+ZAMpswKFCPVuV1/KAtAeqX1eCNmno4a4Hly5dj3rx5vMK3EFn0FTY5ORnjx4/H//3f/6FcuXJ51kVHRyMgICDPMi8vLwDZl9B7eHgUqEAhRJ5ThXRPWFgYli9fjhs3bkDS2GfPX+cSwANfCSRJEiTX6pCcKkGOOYgbN/7F//3f/6FNmzbo3bs3O5lTgSQnJ+N///sfzp07B097FQZU18PTnqfsShJfJzXeqm2HNZez8Pfff+PatWt49913cz+f6WFCiHx9jloUoKZNm4YGDRqga9euD63LzMyETpe3n41erweAp0q8RqMR58+fL/D9S6KMjAzs2bMn97y2yq0WVF7NIak5plNJJ6n1UJdrDcktEOaoPdizZw8OHTqEtm3bom7dugzPlG9RUVH4dcMGJKekoJa7GsFVOThmSeWiU2FoTTv8fsOAgzdv4qP/+z90ffll+Pv7K12a1XowzzxKvgPUxo0bcfToUWzZsuWR6+3s7B6aiiInODk4OOR3Nw/RarWoVq1age9fksiyjH/++Qdr1qxFWloqJL0HVD5toHLwUbo0KmYqex9Ifn0gJ5xBRuwhbNu2DZcvX8arr76KSpUqKV0eWTEhBHbv3o1Vq1bBbDKxv1MpoVFJ6FpFj4pOamwMN+CXX35B165d0b17d44X9YD8zgiR7wAVEhKCuLg4tGnTJs/yqVOnYsmSJShfvvxDVwjl3Pb29s7vbh4iSdJTBbCS4tq1a1i8eHH2FCwqHVTeLaFyrwtJYnN7aSVJKqjL1M/uZB6zH5cvX8bUqVPx4osvok+fPrC352CplFdaWhoWLlyI0NBQOGok9Klhh2qu/PAsTRqU1cDLXsLPl7OwefNmXL58GaNHjy5wN5uSKL9fJvIdoL788ktkZmbmWdaxY0e8++67ePHFF/Hbb79hzZo1MJvNuWk2NDQUfn5+/I95CmlpaVi7di22b98OWZaz56/zagFJy8HRKJukdYKmwguQ3WpBjt6HrVu3Yv/+/Xj11VfRokULtiwQgOxv1XPmfI2YmFj4OavQp5qeQxSUUuUd1RhZxx4bw7Nw5vx5fDBuHN4ZNQqNGjVSujSbku8A9bhWJA8PD1SoUAHBwcFYvHgxJk+ejGHDhuH06dNYvnw5pk+fXmjFliayLGPfvn1YsWIFkpOTIencoPZpBZVjRaVLIyulcqwIya8f5PgTSIg7hrlz52LHjh0YOnQoT+uVYjmTiK9atQqy2Yx2FbRoW0ELFYN1qWankdC3mh7+sSZsvZ6GWbNmoWvXrujfvz+0Wq3S5dmEQhtIxsPDA4sXL8bMmTPRo0cPeHp6Yvz48ejRo0dh7aLUCA8Px5IlS7IvU1dpofJqDlWZ+pAkNrXTk0kqNdRln4HKNQDm2/tx9uxZfPDBB+jcuTN69+7NaR1KmdjYWCxYsABnz56Fs05Cn+p2qMpTdnSXJEkI8tKiopMaay5nYcuWLTh16hTeffddVK5cWenyrJ4krHh+iDNnzgAA6tatq3AlxSMlJQVr167Fn3/+mX0ZpUu1u6freIn6oxjD1wGZsYCdJ7R+fZQuxyrJqTcg394HYUiCq6srBg0ahFatWvG0XgknhMC+ffuwZMkSZGRkoLa7Gt389HDU8v8dABacyUBkuozyDiqMrMu+ggBgMAtsv2nAwdsmaDQa9OvXD126dCmVHczzmz0YoKyA2WzOvSomNTUVkt4dKu9WUDn6Kl2aVRKmTMgJpyDHnQSECVA7QFO1PyQNh3F4FCGbIcefhBx3FJBNCAwMxOuvvw4/Pz+lS6MikJycjEWLFuHgwYPQqyV0raxFg7IahmYA6UaBA7eN+DvSCJMAnDTA6HoOcGCwzHU50YSQqwakGAVq1qyJd955p9SNGcUAZSMuXbqEJUuW4OrVq5DUOkgeQVCVqcvTdY8hzAaYrv0CGBLyrtC5Q1OlF+f8ewJhTIE55gBEchgkSUKHDh3Qr18/ODs7K10aFZLQ0FAsWbwYScnJ8HNWoZe/Hm56dhQHgCyzwPdnMxCTkfcjz8tewoja9tCrGaJypJsENoVn4d94M/R6PQYOHIiOHTtCpSod7yUGKCuXmJiIVatWYc+ePQAAybUG1F7NIGnYR+VJzLcPQI4/8ch1qjINofZ+tpgrsj1y2i3It/+GyIqHo6MTXnmlP9q3b18qm+pLiqSkJCxevBgHDx6EViWhY0Utmnlr2FH8Pn/cMODvKOMj1z1XTotOlfjl635CCJyOM2PrdQPSTQK1atXCW2+9BR+fkj/uYH6zB2cjLWZmsxl//vknfv75Z2RkZAB2nlB7t+JgmPkk0iMKtI7uUTn6QvLrCznhDNLvHMaiRYuwY8cOvPHGG6hevbrS5ZEFhBDYv38/li5ZgpTUVPg5q9Cjqh4edqWjpcASV5PNBVpXWkmShPplNfB3VWPLtSz8e+4c3n9/LF55ZQA6d+5calqjnoQBqhhdunQJixYtwrVr1yCp7aDyaQ2VWy0OhmkBYUwp0DrKK2cQTuFSHeaYUISHX8DkyZPRvn17vPLKKzytZwPi4uKwePFiHD16FDq1hK5VdGjixVanx0kyPP5ky5PWlXZOWgn9q9vh3zgTNl834Mcff0RoaChGjBgBX9/S3U+XAaoYJCcnY9WqVdi1axcAQHKrBbVnM0gaXv1BypI0DtCUb393EM692LFjBw4ePIiBAweibdu2/JZphYQQ2LlzJ3766SdkZGTA30WF7n56lGGrExWhOh4a+Lmo8dv1LJy6eBEffPABevXqhW7dukGjKZ1RonQ+62KSM+fUTz+tyJ67zq4sVN6tebqOrI7KoVzu3HppsYfx/fffY9euXXjzzTc5HowViYqKwsKFC3H27FnYaST0rKpDI15hR8XEUSuhTzU71PMwYfM1A9asWYPQAwfw1ttvl8qJiRmgikhsbCwWLlyIU6dOQVLroPJ+Dir3OjxdR1Yr97SeczWYY/bj0qVLmDBhAnr37l2qv2VaA7PZjG3btmHNmp9hMBhR212NLlV0nIqFFFHDXYMqzmpsv2nA4Rs3MGnSJHTt2hV9+vSBXq9XurxiwyNiIctpXl++fDkyMzMhOVWB2qcN564jmyFpHaGp0BGyaw3I0buxZs0aHDp0CCNHjmRrlAJu3ryJ//3vO1y+HAYnrYTg6nrUKcNDNynLTiOhm58e9Tw0+DXcgM2bN+PIkSN4++23UaNGDaXLKxb8KyxEsbGx+P7773H69GlIaj3U5Z+H5BLA5nWySSqnSpD8+sEccwDh4ecwYcIE9OrVC927d2drVDEwm83YvHkz1q1bB5PJhAZlNXipsg4OGh5PyHr4uagxqq4ddtwyYn9UFKZMmYLOnTujf//+sLMr2YMb8yhYSA4fPox58+ax1YlKFEmth6ZcW8jO/pCjd2Pt2rU4duwYxo0bBw8PD6XLK7Fu3LiB+fPnIzw8HC46Cd0C9KjhzsM1WSetSkLnSjrUKaNGyFUDtm3bhmNHj+Ktt99G7dq1lS6vyPAE+lOSZRlr1qzBF198gUyDGeryz0Pt+yLDE5UoKqdKUPv1h+RaA2FhYRg/fjzOnTundFkljizL2LJlCyZMmIDw8HA09tTg3br2DE9kEyo6qfFOHTu0Lq9FbGwMpk+fjp9++glG46MHMLV1/Kt8CmlpaZg7dy5OnDgBSecKtW9nSHp+K6eSSVLroC7XDrK9N5Jv/43p0z/G4MGvoVOnTjxNXQhiY2OxYMECnD17Fs5aCT0C9Qh04yGabItGJaFjRR1quaux/ooBW7ZswalTp/Duu++WuD6UbIEqoIiICEycOCk7PDlWhrpKb4YnKvEkSYLavQ7UlbpDqPRYunQpFixYUGK/YRYHIQT27t2L999/H2fPnkVtdzVG1bVneCKb5uukxsg6dmjmrcGNGzcwceJEbNq0CbIsK11aoeFfaAHcvn0b06ZNQ2JiIlQejaHybMLhCahUUTmUg1SlN8y3/sDevXthMBgwevRozqdnoczMTCxevBh79+6FXi2hV1UdGnBcJyohskfI16OGmxobwg1YuXIlzpw5g1GjRsHV1VXp8p4aP/UtFBcXh+nTp2eHJ+/nsicAZniiUkjSOkFduTskhwoIDQ3FokWLYMVzk1udW7duYdKkidi7dy8qOakwqq4dGnpqGZ6oxKnupsGouvao6a7GqVOnMP6DD3D+/Hmly3pq/OS3QFJSEmbMmIHY2FioPJtBXaae0iURKUpSabIvmrDzyp1ehCHqv+3btw8TJ0zArVsRaOmjwbCadnDX83BMJZeDRsKA6np0rqRDYmICpk2bZvOn9PgXm08mkwmzZ3+GiIgIqDwaQV22sdIlEVkFSa2DulJXSPoy2Lp1K7Zt26Z0SVbLbDZj6dKlmDdvHiSzMfsDpbIeahVbnajkkyQJLctpMaymHZw1AitXrsTXX3+NrKwspUsrEAaofNq4cSPCwi5Dcg2EyrOZ0uUQWRVJbQd1xZchaRyxcuUqREREKF2S1cnIyMAXX3yB33//HT4OKoysY4daHFGcSqHKzmqMrGMPfxcVDh06lNun2NYwQOXD9evX8csvv2T3+fBuxT4KRI8gaR2h8mkNk8mIBQsWwGw2K12S1YiPj8fUKVNw7NgxBLiq8WYtO5Sx4+GXSi9HrYTXAu3Q2FODsLAwfDhpEm7evKl0WRbhX/B/MJlMmD8/+8NA5dMOklqndElEVkvl7AfJNRCXL1/G1q1blS7HKkRERODDSZMQfu0amnhpMDBQD72aX8KI1CoJPfx06FhRi9g7d/B/kyfbVOdyBqj/sGvXLly7Fg7JrRZUThWVLofI6qm9W0LSOGLduvVISkpSuhxFRUdHY/r06YiLj0fnSjq8XEUHNVuwiXJJkoTW5XXoV02PrMwMfPrpTFy+fFnpsvKFAeoJjEYjQkJCAJUWavZ7IsoXSW0HqewzMBiysGnTJqXLUUxsbCw+nj4dCQkJ6FJZh5blOEQB0ePU9dCgXzU9DFlZmPnJJwgPD1e6pP/EAPUEu3btQnx8PFTudSFp7JUuh8hmqNxqQtI644/t25GQkKB0OcUuISEBH388HbF37qBTRS2a+2iVLonI6tUqo0Fvfz3S09Mx4+OPrb5PFAPUY2S3Pm0AVFqoyjRQuhwimyJJaqg8GsNoMGDz5s1Kl1OszGYz5syZg+jo22hXQYvnyrPfJFF+1fPQoGdVHVJSU/HF558jIyND6ZIeiwHqMQ4cOICEhHio3Gqz9YmoACS3GpC0TtixYwfS0tKULqfYbNq0CefPn0fdMmq0q8CWJyJLNfLUolU5LaKio/Hjjz8qXc5jMUA9ghDi7hVEElQcbZyoQCRJDcm9LjIzM7Fr1y6lyykWly9fxtq1a+Gml9DNT88+T0QF9LyvFhUcVdi1axdCQ0OVLueRGKAe4dy5c7h27Rokl2qQtM5Kl0Nks1RutQGVFtu2bSvx40LJsowFCxZAyDJ6V9XDXsPwRFRQapWEvtX00KklLFy40CpP5TFAPcJvv/0GAFCVqa9wJUS2TVLroXKtgTt37uDo0aNKl1OkTpw4gYiICDTy1KCKi1rpcohsnoedCm3KaZCWloY9e/YoXc5DOI/AA+Li4nDs2DFIdl5Q2XsrXQ49wsyZMx+5fPKUT4q5EsoPlXtdyAln8Oeff6Jp06ZKl1Nkcr54teAVd1brcceOWdP+r5grofwK8tZid6QJv/32Gzp27Ai12nq+nLAF6gG7du2CLMtQuddRuhSiEkHSu0NyqIDTp08jKipK6XKKxM2bN3HmzBlUc1HB24GHVaLC4qCR0LCsGrdv38bJkyeVLicPtkDdx2w2468dOwC1HpJLNaXLoceYPHnyo1eoebWktVK514Y5PQI7duzAoEGDlC6n0F28eBEAUL8sD6nW7HHHDict+6tZs/plNTgcY8L58+fRuHFjpcvJxa9K97l69SoS4uOhcvaHpGIzPFFhkZyrAiodjhw5onQpRSIyMhIA4GnPQypRYfO8O/F2zt+ZteBf+31ymgclp8rKFkJUwkiSGpKjL6KionD79m2lyyl0OQf2snY8pBIVNgcNYK+RrK4LAP/a73Py5ElAUkFy8FW6FKISR+VYCQCsrh9DYUhNTYVKAvTW07+VqMSQJAkOGiAlJUXpUvJggLrLZDLh8uXLkOy8Iak59QJRYZMcs7+YXLhwQeFKCl/ZsmUhCyDVKJQuhajEEUIgySDg6empdCl5MEDdZTabIYQA1HqlSyEqme7+bRmNRoULKXxeXl4AgIQsBiiiwpZiFDDJ9/7OrAUD1F1C8MBHVLSyr3QqiX9r3t7ZY8ZFpckKV0JU8txOz/67yvk7sxYMUHeVxIM6kTUqiX9rjRo1gkqlwsk7JqVLISpxTtz9uwoKClK4krwYoO7S6XRwdnYGMmMgRMmes4tICSIj+woaa+vHUBjc3d3RsGFD3EyTc78tE9HTyzAJnE0ww9fXF9WqWdf4jAxQd6nVarRp0wbClA6Rel3pcohKHDnxPACgbdu2CldSNHKe16HbJa+PF5FSjsWaYJKBdu3aQZKsa8BTiwNUXFwcPvjgAzRr1gwNGzbEm2++ibCwsNz158+fx8CBA9GgQQO0adMGS5YsKdSCi1K7du0AAHLiOYUrISpZhCkNIvUaqlb1R5UqVZQup0g0btwY5cuXx5FYE6LZCkX01FKNArsjjHB0dESbNm2ULuchFgeot956Czdv3sSiRYvwyy+/wM7ODoMHD0ZGRgYSEhIwZMgQVKlSBSEhIRg1ahTmzp2LkJCQoqi90Pn6+iIwMBAi9TrktJtKl0NUIgghYI45CAgZ7du3U7qcIqPRaDB06FDIAth8LatE9vUiKk5/3DAg0ywwYMCA7C42VsaiAJWQkABfX1/MmDEDdevWhb+/P95++23Exsbi8uXLWLduHXQ6HaZNmwZ/f38EBwdj8ODBWLRoUVHVX+gGDx4MjUYLOWI7hCFJ6XKIbJ6ccAYi6QKqVatWYk/f5ahfvz6aN2+O6ykyjrNDOVGBXU0248QdE/z9q+aeHbI2FgUod3d3fP3116hevToA4M6dO1iyZAl8fHxQrVo1HD16FEFBQdBo7k2o2axZM4SHhyMuLq5wKy8i1apVw4gRwyHMWTDf2gYhG5QuichmyWm3IN/+B25ubvjggw+g1Zb8OSZfe+01ONjbY8s1I0/lERVAskHGurAsqFUqvPHGm1CrrXOI/wJPHf7RRx/ltjj973//g4ODA6KjoxEQEJBnu5yBryIjI+Hh4WHxfoQQSE9PL2iZBRIUFIROnTrhjz/+gDniL6grvABJxVnWiSwhMuMgR2yHWq3GqFGjYGdnV+x/y0qwt7fH8BEjMGfOHKy6lIW369jBXmNdnV+JrJVJFvj5chZSjAIDBw5AuXLliv24IYTIV4f1AqeC1157DX379sXPP/+MkSNHYvXq1cjMzIROl3caFL0+e/ThrKysAu3HaDTi/PnzBS2zwOrVq4dLly7h6tWrMN/YBLXvi5A09sVeB5EtklNvwBzxByAb0emllxT7O1aKXq9HixYtsH//fqy7koVBAXqorOwKIiJrtO26ATdSZdSuXRsVKlRQ7LjxYJZ5lAIHqJzxGGbMmIGTJ09i5cqVsLOzg8GQ95RXTnBycHAo0H60Wq1iYz8EBgZi2bJl+Oeff2C+9gvUFbtA0rsrUguRrZATzsIcvRcarQYj3n7H6ga/Ky6BgYFITU3FqVOnsCncgO5+Oqu7DJvImuyNMOBQjAkVK1bE6NGjcxtgitv9Iws8iUUBKi4uDqGhoejcuXPuOUmVSgV/f3/ExMTAx8cHMTExee6Tc7ugQ7BLklTg8FUY3n33Xfj6+mLNmjUwXw+BqkInqO5OikpE9wghIMeEQo4/ARcXF0ycODG3v2Rp9f7772P69Ok4euUK7NRAp0oMUUSPcjDaiD9vGeHp6YnJkyfD3V25xor8/o1a1Ik8JiYG77//Pg4fPpy7zGg04ty5c/D390dQUBCOHTsGs/neSN6hoaHw8/MrUP8nayBJEoKDg/Huu+9CLZlhvrEZ5tgjEIKdQ4lyCGMqzDc2QY4/gQq+vpg1a1apD09Adn+oyZMno2LFivgn2oQ9kRxkk+hBJ++YsOW6Ae5ubpgyZYrN5AWLAlSNGjXQsmXL7G9UR4/i0qVLmDBhApKTkzF48GAEBwcjNTUVkydPRlhYGDZs2IDly5dj+PDhRVV/sXnuuecwbdo0lC3rAfnOYZivb4QwJitdFpHi5OSrMIevhUiPQJMmTTDzk0+sbtZ0JTk7O+Ojjz6Ct7c3dtwyYneEgWNEEd118o4JIVez4OToiI+mTIGPj4/SJeWbRQFKkiR88803aNasGd577z307t0bSUlJWLVqFcqXLw8PDw8sXrwY4eHh6NGjB+bPn4/x48ejR48eRVV/sQoMDMSXX36JFi1aQGREwRy+FnLSZaXLIlKEkI0wRe2GOeJ3aNUyRowYgXHjxsHR0VHp0qyOu7s7pkyZAm8vL+y4ZcSfN40MUVTqHbptxC9XsuDg4Ij/++gjVKxYUemSLCIJK/4rPnPmDACgbt26CleSlxAC+/btw6JFi5GVlQnJJQBqn+cgqe2ULq3EM15aCpgzHr1SbQ9twNDiLaiUktOjIUfthDAkomrVqhg9ejTKly+vdFlWLy4uDjM+/hgRkZFo6q1Bl8o6Xp1XTGYdT0eq8dEfd05aCZMaKdfXtjT6O8qIP24Y4OrqiilTpqBSpUpKl5Qrv9mDkwkXgCRJaN26Nb788gtUr14dIvkSzFd/hpwcxm+VVKIJ2QBz9N8wXw8BjEno1q0bPvnkE4anfPLw8MD0jz9GlSpVcOi2CSFXsmCSecyg0kMIgb9uGvDHDQM8PDwwY8YMqwpPlmCAego+Pj6YMWMGXn31VWhUJpgjtsMc8QeEMU3p0ogKnZx6A+arayAnnEaFChUwY8YMDBw4sFSMLl6YXF1dMW3aNAQGBuJknBk/XcxEpokhiko+sywQctWAPZFGlLv7+VmuXDmlyyowBqinpFar0bVrV3z91VeoXbs2RMpVmMNXQ048x9YoKhGEOROmyJ0w39wCyZyOXr164YsvvkBgYKDSpdksR0dHfPTRR2jSpAmuJMtYfD4TyQZe2UslV5ZZ4KdLWThxx4SAgAB8MnMmPD09lS7rqTBAFRIfHx9MnToVI0aMgJ1OA3PUbphvbITItI05AG2FpH38jNxPWkeWE0JATrwA89XVEEkXULWqPz7//DP07duXrU6FQK/XY+zYsXjhhRcQlS5j4blMxHDuvCLjqnt8X7MnraOnl2yQsehcJsKSzAgKCsKUKVPg4uKidFlPjRO8FSJJktC+fXs0bNgQS5cuxaFDh2C6tg4q9/pQeT4DSfXfQ8PTk0kOFSAyYx67jgqHyIyDOXovREYU9Ho79H3lVbz44otWO6mnrVKr1Xj99ddRtmxZrFq1Ct+fy8Qr1fWo5srXubBVdVEjIu3RAbWqC1/vohKZZsbKS1lIMgh07NgRQ4cOLTHHEV6FV4ROnjyJxUuW4HZ0NCStE1ReLSE5V+VIxE9BmA0wXfsFMCTkXaEvA02VYIbUpyRkA+TYI5DjTwEQaN68OV577TWbGdjOlh04cADz58+H2WREl8o6NPVmK19hyjILfH82AzEZeT/yvOwljKhtD72ax+XCdj7BhHVXDDDKwKBBg9ClSxeb+PzLb/ZggCpiBoMBmzZtwoYNv8JkMkJyrAS1d0vOqfcUhDkTcvwpyHEnAWEC1A7Q+PfnMBJPQQgBkRIGOWY/hDENPj7lMGzY66hfv77SpZUqly9fxmeffYakpCQ866NBp0o6qG3gA8dWpJsEDkQb8U+kEUYBOGmA0fUd4KDha1yYhBDYH23CHzcM0On1GD16tE3NiclhDKyETqdD7969MWfO12jYsCFE2g2YwtfAfPsfCHOm0uXZJEltB7VnUyAnhGodGZ6egpwRA/P1X2GO+BMaGNCvXz98/fVXDE8KqF69OmbNmoVKlSrhQLQJP13MQgav0Cs0DhoJz/vq4Gmf/dHnolMxPBUy490r7X6/YYC7uztmzJhhU+HJEuwDVUx8fHwwadIkHD9+HD/+uBzR0acgki5CKtsEKvfakCRmWSpewpgGc+xBiKQLAIDmzZtj0KBBNn9ljK3z9PTEJ598gnnz5uHIkSP439lMDKyuh5cDjxFk3ZINMlZdysKtNBnVq1fHuHHjUKZMGaXLKjIMUMVIkiQ0btwY9erVwx9//IH1639Bxu19EIn/QuXdEipH2xrGnmyTkE2Q409CjjsOyEb4+flhyJAhqFmzptKl0V329vYYN24c1q9fj19++QX/O5eJ3lV1qFWGh2yyTjdSzFgdloUUg0Dbtm3xxhtvlPirdfnXqACtVouuXbuiVatWWLt2LXbs2AHzjc2QHStB7dUckl1ZpUukEkgIGSLpEuQ7hyCMqXB1dcUrr7yC1q1bl5irYkoSlUqFvn37onLlypg/fz5WXc5Cm/Iy2vtqOf0LWQ0hBA7HmPDbdQOEpMLQoUPQqVMnm+gs/rQYoBTk6uqKN998Ey+88AJ++uknnD59GqbwG5BcA6Eu2wSSzvbHySDlCSEg0q5DjjkIkRUHrVaLl7p3R48ePeDgwPm/rF2zZs1Qrlw5fPHFF9gTeRs3U83oW80OjtqS/wFF1s1gFtgUnoWTcWa4ODvjvTFjbPqiL0sxQFmBypUr46OPPsLp06excuVKhIdfhCk5DCr3OlB5PANJww7SVDByRjTkmFCI9Mjcccp69+7NYQlsTOXKlfHZZ5/hu+++w+HDhzH/3wz0q6ZHZWe2HJIyYjNkrL6chZgMGYGBgRgzZkypO64wQFmRevXqYfbs2QgNDcXq1T8jJuYU5MTzUHk0hKpMPY5xRPkmsuJhjj0MkXIFABAUFIRXXnkFvr6+CldGBeXo6Ihx48Zh69atWLlyJRafz0THijq08NHwlB4Vq1N3TNh4zQCDWaBLly4YMGAANJrSFydK3zO2ciqVCi1atECTJk2wY8cOrF+/HimxhyASTkMq0xAq97qQVPxvo0cThkSYY49AJF8GIBAYGIiBAweiRo0aSpdGhUCSJHTt2hXVqlXDnDlz8MeNBFxONKGXvx4uOl6lR0Ur0ySw5Vr2KTt7e3u8//bbaNasmdJlKYafxFZKq9Wic+fOaNOmDbZt24bNmzcjPeYARPwpSB6NoHKrDUnF5nvKJozJMN85BpF4HoBAlSp+6NevLxo1alQqOnOWNjVr1sSXX36J77//HkeOHMG8M5no4cer9KjoXE8xY/2VLCRkZX8xGzVqFLy9vZUuS1H8a7Ny9vb2CA4ORqdOnbBlyxZs/e03ZN3+GyL+RHb/KLcakCQGqdJKGNMgxx2FnHgOEDJ8fX3Rr18/NGnShMGphHNxccEHH3yAHTt24Mcfl2HV5SwEeZnRuZKO05JQoTHLAnsijdgTaYSAhD59+qBnz568chcMUDbD0dER/fr1w4svvojNmzdj2++/wxi9B1LccajKPgPJNYBBqhTJDk7HISeeBYQZPj7l0LdvHzRv3pwHtlJEkiR06NABNWvWxNy5c3Hk2jWEJZnRw08Pf05ITE8pMs2MDVcNiEqX4enpidGjRyMwMFDpsqwGA5SNcXFxwcCBA/HSSy9h48aN+PPPv2CK2gUp7hhUHo0huQZyVPMSTJjSIMedgJzwLyDM8PTyQu9evdCqVSsGp1LM19cXn376KUJCQrDx11+x9EImgrw06FRRBztOVUIWMskCuyOM2BdlhCyADh06YODAgRz25AEMUDbK3d0dQ4YMQbdu3bBx40b89deO+4JUTosUg1RJIUzp91qcZBM8vbzQKzgYrVq1KpVXv9DDtFot+vXrh6ZNm+K7777DkWvXcCnRjG5+OgS68T1C+XMzNbvVKSYju9XprbfeKlVjO1mCf1U2rkyZMhg6dCi6deuGTZs23Q1SOyHFHYWqbBAkl+oMUjYsOzidgJz4b3Zw8vREcHAwWrduzeBEj+Tn54dZs2Zh06ZNWL9+PX66mIW6ZUx4sbKOV+rRY2WYBP66ZcDh2yYIAJ07d0b//v1hb2+vdGlWi0fgEsLDwyM3SG3cuBE7duyAKXIHpDtHoSrbBJJLNXYqtiHClAk5/gTkhDOAbETZsmXR6+6pupI+vxQ9PY1Gg+DgYDRp0gQLFy7EmYsXcSkpE+0raNHMRwM1jwV0lxACp+LM+P2GAalGAV9fX7z55pucGzMfJCGEULqIxzlz5gwAsPmwAOLi4rBhwwbs3LkTZrMZkr5MdpByrlpigpQxfB2QGQvYeULr10fpcgqFMGdCjj8FEX8aQjbAw8MDwcHBaNOmDYMTFYgsy9i7dy9WrFiBlJQU+Dio8HIVXakexXzBmQxEpsso76DCyLqlt4UlJkPG5vAshKfI0Ot06N2nD1566aVS37qd3+xRul+lEszDwwNvvPEGunfvjpCQEOzevRvmiD8g6T2g8mwKyalKiQlSJYEwG7KDU8JJCLMBbm7uCA4ehPbt2zM40VNRqVRo27YtnnnmGaxevRo7duzAD+cy0aisBh0qanlarxTKNAnsjjQiNNoIswCaNGmCwYMHw9PTU+nSbAoDVAnn6emJESNGoHv37vjll1+wb98+mG9tg2TnBZXXs1A5VlC6xFJNyGbICWcg4o5BmDPh4uKCnj1fwfPPPw+9Xq90eVSCODs7Y/jw4Wjbti0WL16M4+Hh+DfBjLblNXjWRwuNil+oSjpZCByLNeGvW0akGQW8vbwwZOhQNG7cWOnSbBJP4ZUykZGRWLduHfbv3w8AkBwrQ+3VDJJdWYUrs5wtn8ITQoZIvgw59hCEMQWOjo7o0aMHXnjhBdjZcfJoKlpmsxl79uzBz6tXIyk5GWX0EjpX0qGmu7pUtEyXxlN415LN2Ho9e0wnOzs9evXqjRdffJEt3I/AU3j0SOXLl8d7772Hl19+GatWrcLp06dhCr8OybUG1J5NIGmdlS6xRBNCQKTdgBwTCpEVB61Wi5e6d0f37t3h6OiodHlUSqjVarRv3x7NmzdHSEgIfvvtN6y6nIWqLiq8WEmHco6lt39USROfKePPmwaciTdDkiS0bdsW/fv3h7u7u9Kl2TwGqFKqatWq+Oijj3Dq1CmsWrUK4eEXYEq+DJV73eyRzdU8fVTYRGYszLf3Q6RHQJIktGvXDn369IGHh4fSpVEp5eDggEGDBuH555/HTz/9hKNHj2LBv5lo5KnB877sH2XLMk3ZU7AcuNvPKTAwEEOGDIG/v7/SpZUYDFClXP369VG3bl2EhoZi9eqfERNzEiL5ElSeze+Oal7ym/OLmjBnQo45lD2WE4CgoCD0798fFStWVLgyomzlypXDhAkTcObMGfz00084du0aTseZ0aqcBi3LaaHj3Ho2wywLHIkxYVeEEWkmAS8vTwwYMBDNmzfn8byQMUARVCoVWrRogSZNmmDbtm1Yv349sqJ2Qko8B7XPc5DseGVGQQghIBLPQY49CGHOhK+vL4YNG4batWsrXRrRI9WtWxezZ8/Gvn378PPq1dgZkYgjsSZ08NWiQVkNVPwAtlpCCFxMNOP3G0bcyZTh4GCPQf17oXPnzuznVEQYoCiXVqtFt27d0LJlS/z00084cOAATOHroXKvA5VnE0hqdm7OLznjNuTofRCZMbCzs0O/QYPxwgsvlPrxVcj6qdVqtG3bFs2bN8eWLVuwaeNGhFw14EC0CS9W0qEqJym2OpFp2QNhXk2WoVKp0KlTJ/Tu3RsuLi5Kl1ai8WhOD/Hw8MCYMWPw/PPPY+nSpbh16wxEShhU3m2gcqmqdHlWTchGyDEHISecBgC0atUKAwcOZIdNsjl2dnbo3bs32rdvjzVr1mDPnj1YciETNdzU6FRJB0979o9SWpJBxo6bRpy4kz39SuPGjTFo0CBUqMDhaYoDAxQ9Vt26dfHFF1/g999/x89r1sAY8Tvk1ECovZ9jJ/NHkDOiIUfuhDAkcjoEKjHKlCmDt99+G507d8ZPP/2Ef//9F5eSMtDES4N2FXRw1PK0XnEzmAX+jjLi7ygTjLJAlSpV8Nprr6FOnTpKl1aqMEDRE2k0GnTt2hWNGzfG/PnzcfnyRZjTI6DyaQeVEztBA4AQZsixRyDHHYckAS+//DL69u0LnU6ndGlEhcbPzw9TpkzB8ePHseKnn3AwMhIn75jRtoIWzbw1HIizGMhC4NQdE/68ZUSyQcDd3R39+/dHq1atoFbz1GpxY4CifClfvjxmzJiBzZs3Y+3atTDf3AzhVgcq7xaQVKX3bSSy4mCO+AsiKw5eXt54552RbHWiEkuSJDRu3Bj169fHjh07sG7tWvx+IxVHYkzoXEmLQLfSMRCnEq6nmPHbdQMi0rLnrevTpzu6du3KgXcVVHo/+chiarUaPXr0QKNGjTBv3jxcv/4vRGY01BU6Q9KVvs6KctJlmKN3AbIJHTt2xMCBA2FvXzpGNabSTaPRoFOnTmjZsiXWr1+P7X/8gRWXslDNRYUXK+vh7cD+UYUlMUvG9psGnI4zAwCee+45DBgwgOPHWQEGKLJY5cqVMWvWLCxfvhzbt2+H+dp6qMp3LDWn9ISQIceEQo4/CXt7e4waNRZBQUFKl0VU7JycnDBkyBB07NgRy5cvx4kTJzD/3+z+Uc/76mCvYWtUQRllgb8jjdh3t59T9erVMXjwYAQEBChdGt3FAEUFotVqMWzYMPj7++OHHxbBdHMLhGdTqDwalegmfGFKhzniT4j0CFTw9cX4Dz5A+fLllS6LSFEVKlTAhx9+iBMnTmD58uU4GBGBM3FmdKyoRSNPjh9lCSEELiRmn65LyBIo4+6OgYMGoUWLFlCp2LJnTRig6Km0bdsWlSpVwhdffIm42IMQWXegLvc8JFXJ69AosuJgvrkVwpiK5s2b46233uIpO6L7NGzYEHXr1sXvv/+O9evW4dfwTByJMaFrFR18nUreMaGw3cmU8ds1Ay4lmaFWq9G9e1f07NmTxxkrxQBFT83f3x+ff/4Zvv76a5w9exZmUwbUvi9CUpecq9Dk9CjIt36DMGdhwIAB6NatW4luaSMqqJwrd1u2bImVK1di3759+P5sJhp7avBCRR0cOOzBQwzm7Hnr/onKnreufv36GDp0KFu3rZxF7YGJiYmYMmUKWrVqhUaNGqF///44evRo7vrz589j4MCBaNCgAdq0aYMlS5YUesFknVxcXDB58mQ0a9YMIj0C5hsbIUzpSpdVKOSUazDf3AxJmPDuu++ie/fuDE9E/8Hd3R2jRo3Cxx9/jEqVKuForAnfnM7AiVgjhBBKl2c1Liaa8O2ZDOyNNKJMWU+MHz8ekydPZniyARYFqLFjx+LUqVP4+uuv8csvv6B27dp4/fXXceXKFSQkJGDIkCGoUqUKQkJCMGrUKMydOxchISFFVTtZGa1Wi/feew8dO3aEyIyF+foGCEOS0mU9FTnxAsy3tkGvVWPSpIl47rnnlC6JyKbUrFkTn33+OQYPHgyzRodfrhqw9EImYjNkpUtTVLJBxprLmfjpYhaSjRJ69OiBOXPmICgoiF/QbES+T+Fdv34d+/fvx88//4xGjRoBACZPnox9+/Zh69atsLOzg06nw7Rp06DRaODv74/r169j0aJFCA4OLrInQNZFrVZj2LBhcHNzw7p162C+sRHqSj1scpgDOfE8zFG74OTkhA8//BDVq1dXuiQim6RWq/HSSy+hWbNmWLp0KQ4fPox5ZzLQurwWrctrS9UgnLIQOBxjwp83jcgyC9SoUQNvvvkmKlYsHVcxlyT5boFyd3fHDz/8kGeoeEmSIIRAUlISjh49iqCgoDyTpTZr1gzh4eGIi4sr3KrJqkmShN69e2PQoEEQxlSYb2yCMKYqXZZF5KRL2eHJ2RnTp09neCIqBB4eHvjggw8wYcIEuHt4YFeEEfP/zcTNVLPSpRWL2AwZi89lYss1AzR2DhgxYgSmT5/O8GSj8t0C5eLigtatW+dZ9vvvv+PGjRto2bIl5syZ89D4FF5eXgCAyMjIAg/6JYRAenrJ6EtT2jz//PNIT09HSEjIvZYoraPSZf0nOTkM5sgdcHBwwITx41G2bFm+B4kKUa1atTBz5qcICQnBX3/9hYVnM9HCR4P2vjro1CWvNcosBPZHGbEzwgiTDDRt2hQDBw6Ei4sLMjMzlS6PHiCEyNdp1AJfhXfs2DF8+OGHaN++Pdq1a4dZs2Y9NPeXXp894WxWVlZBdwOj0Yjz588X+P6krOrVq+PZZ5/FgQMHYL65CerKPSGprXfqATn1OsyRf0Gn06J3795IS0vj+4+oiDRq1AheXl7Ytm0b/omOx/lEM3r46eHnUnKGPLidLiPkahYi0mQ4OTqi4wsvICAgABEREYiIiFC6PHqM/MxlWqAAtWPHDowbNw7169fH119/DQCws7ODwWDIs11OcHJwcCjIbgBkd0yuVq1age9PyqtRowZcXV3x+++/w3zrd6grvmyV40SJjFiYI7ZDp9VgwoQJfN8RFYOaNWuidevW2LhxI7Zt24bF5zPxrI8GHSvqoLXhvlGyEPgnyogdt7KHJnjuuefQv39/ODpafyt8aRcWFpav7SwOUCtXrsTMmTPRoUMHfPnll7kpzcfHBzExMXm2zbnt7e1t6W5ySZL0VAGMrMPgwYORnJyM/fv3wxy1E+ryHazqShNhTIb51lZIwoQxY8ajXr16SpdEVGo4ODhg8ODBeO655zB//jwcuBWBK8ky+vjr4WOD8+olZsn45UoWwlNklHF3x4i33kLDhg2VLovyKb+fTRa9M1evXo0ZM2ZgwIAB+Oabb/I0cQUFBeHYsWMwm+91BgwNDYWfnx8nPSSoVCqMHDkStWrVgki+DDk2VOmScglzVvYI46Z0vP7663jmmWeULomoVPL398fs2Z+hc+fOuJ0u47t/M7A/ygjZhsaNOnXHhHlnMhGeIqN58+b48quvGJ5KqHwHqPDwcHz66afo0KEDhg8fjri4OMTGxiI2NhYpKSkIDg5GamoqJk+ejLCwMGzYsAHLly/H8OHDi7J+siFarRYffPABKlSoADnuBOTEC0qXBCHk7LntshLQrVs3vPDCC0qXRFSq6fV6DB06FJMnT4aziyu23TBg+YVMpBqtO0QZzALrr2Rh3ZUsQKvDyJEjMWbMGDg7OytdGhWRfAeo7du3w2g04q+//kLLli3z/MycORMeHh5YvHgxwsPD0aNHD8yfPx/jx49Hjx49irJ+sjFOTk6YNGkSHBwdYY7eA5ER8993KkJy7CGItBt45pln8MorryhaCxHd06BBA3z51VcICgpCWLKMBf9m4EaKdQ53EJsh439nM3HyjgkBAQH48suv0KZNG6vqpkCFTxJWPKb+mTNnAAB169ZVuBIqbCdPnsSnn34KaJygrtIbksbyyTKN4euAzFjAzhNavz4W319ODoM5YjvKly+PTz/9lJ07iayQEAJbt27FypUrASHjxUo6NPPWPFU4WXAmA5HpMso7qDCy7tNN1PtvvAkbrhqQZRbo0qULBgwYkGc8RLI9+c0ettc7j0qEBg0aoH///hDGFJgjtkOI4p3WQWTFQ47aBTs7O4wfP57hichKSZKErl27YurUqXBxccXW6wasu5IFg1nZ7/6yEPjjhgE/X86CpNVh7NixeO211xieShEGKFJM9+7d0bRpU4j0CMh3jv73HQqJkI3ZoU02YtSoUahQoUKx7ZuICqZWrVr4/IsvUKNGDZyOM2PJeeX6RRnMAqsuZeHvKCMqVKiAWbNmo3nz5orUQsphgCLFSJKEt956C56eXpDvHIGcdqtY9mu+/Q9EVjxeeuklNGnSpFj2SURPz93dHVOnTkW7du1wK03GwnOZuJNZvK3XqUaBJeczcSHRjPr162PWrFnw9fUt1hrIOjBAkaIcHR0xduwYqNVqyJE7IExFO2WKnHQJIvEcqlb1x4ABA4p0X0RU+DQaDUaMGIE+ffogPlPGD+cyi61z+Z1MGQvPZuJWmox27dph4sSJsLd/uj5UZLsYoEhx1apVy5542JQGc9QuFNV1DcKQDDl6L+zt7TFmzHvQarVFsh8iKlo5E5a//fbbyDRLWHohC1eTizZExaRnh7X4LBl9+vTBiBEj2N+plGOAIqvw4osvokGDBhCp1yESzxX64wshwxy5A0I2YNiwYfDx8Sn0fRBR8Wrbti0mTJwIoVJjxaUsXC+ilqg7GTKWXshEmlFg+PDh6N27N4coIAYosg45/aEcHZ1gjtkPYUgs1MeX409CZEShefPmeO655wr1sYlIOQ0bNsS4ceNghgrLL2bhZmrhhqi4TBlLLmQixSgwbNgwPP/884X6+GS7GKDIapQpUwYjRgwHZCPMkTsLbWgDkRkHOfYw3N3d8cYbb/CbI1EJ07hxY4wZMwZGIeHHC1m4nV44x44UQ3bLU7JBYPDgwZypgPJggCKr0qxZM7Rq1QoiIxpy/OmnfjwhZJijdgLCjLfffpvTKhCVUE2bNsW7776LTLPAyktZSDc9XV9Kkyyw+nIWErME+vfvj5deeqmQKqWSggGKrM7gwYPh4uIC+c4hCEPSUz2WHH8SIjMWbdu2RYMGDQqnQCKySi1atEDv3r0RnyVj7eVMmAt4QYoQAluuGXAjVcZzzz3HKcnokRigyOo4Oztj2LBhgGyCOWp3ga/KE4ZEyLGH4erqhldffbWQqyQia9SrV6/c+fP+vGks0GMcjjHhaKwJ/v5VMXz4cJ72p0digCKr1KxZMzRp0gQiPQIi6YLF9xdCwBy1FxBmvPHGMDg5ORVBlURkbVQqFd555x1UqFAB/0QZEW7h8AZ3MmVsu2GEi4szxo37AHq9vogqJVvHAEVWSZIkDB06FHq9HnJsKIQ5y6L7i5QrEOm30LhxYzRt2rSIqiQia+Tg4IBRo0ZBkiT8Gm7I97x5shDYeDULJlngzTeHo2zZskVcKdkyBiiyWh4eHggODoYwZUC+cyTf9xOyEXLMAWg0WgwePLjoCiQiq+Xv74+XX34ZcZkydkbk71TekRgTwlNkNGvWjF+86D8xQJFV69KlC3x8ykFOOAORFZ+v+8hxxyGMKXj55a4cMJOoFOvduzfKlSuH/VFGxGY8eWiDDJPAnzeNcHR0xNChQ4upQrJlDFBk1bRaLQYPfg0QMsyxh/9ze2HKgBx/Cu7u7rxyhqiU0+v1ePXVVyEA7IowPHHbf6KMyDQL9O7dG+7u7sVTINk0Biiyeo0aNUL16tWz+zVlxj1xWzn+BCAbERwcDDs7u2KqkIisVePGjeHvXxVn4syIecwAm+lGgQO3TXB3c+NI45RvDFBk9SRJQt++fQEA5juPb4USpnTICWfg4eGBdu3aFVd5RGTFso8f/SAA7I58dCvU/mgjDGaBHj178qo7yjcGKLIJ9erVQ2BgIETK1cf2hZLjTwOyCT179oRWqy3mConIWjVo0ACVK1XC2XjzQyOUm4XA8TsmODk5on379gpVSLaIAYpsgiRJePnllwEAcuK5h9YLYYZIOg8nJye0adOmmKsjImsmSRLatmsHswBO3THlWReWZEayQeC551pBp9MpVCHZIgYoshmNGjWCm5s7RNIFCNkESZXdyiSptBAp1yBM6Wjbti0PgkT0kJYtW0KtVuFYrAl6dfYyvRo4HpsdqNq2batgdWSLGKDIZmg0GrRv3w7CnAWRcgWqskGQnKpAVTYIcuJZAGAHUCJ6JFdXVzRo0BBR6TKaeGkQ6KZG6/JaXEyU4evrCz8/P6VLJBvDAEU2JedbopwcBpWjLzQVX4KkLwuRdgs1atRA+fLlFa6QiKxVw4YNAQAGGXg10A5qlQSjLDjROBUIAxTZFG9vb1SqVAki/RaEnN30LtKuAxAICgpStjgismr16tUDkN3v6f5/69evr1hNZLsYoMjmNGrUCJBNEOkRAAA59fq95UREj+Hj4wPPsmVxNSV7PKjwZDPUajVq1qypcGVkixigyObkBCWReh1CCIi0m/Dy8kKFChUUroyIrJkkSajq7480o0CyQUZ0ukDFihU59hMVCAMU2Zxq1apBrVZDZMYCxiTAnImaNWtCkiSlSyMiK1elShUAwNl4MwyyQOXKlZUtiGwWAxTZHK1Wm90PKusOREYMAPAKGiLKl5wAdfLueFA5t4ksxQBFNqlq1aqAbIKcfOnebSKi/+Dj4wMAuJWW3Q+qXLlySpZDNowBimxSTrO7uNuBvFKlSkqWQ0Q2omzZsnlue3p6KlQJ2ToGKLJJXl5eub87OjrC0dFRwWqIyFbY2dnB2dk59zYDFBUUAxTZpPu/RfIASESWKFOmDABAr9fD3t5e4WrIVjFAkU26PzQ92CRPRPQkTk5Od/9lyzUVHAMU2SQHB4fc311dXRWshIhsjYuLCwBAkvgRSAXHdw/ZvJxvk0RE+ZFz2k4IoXAlZMsYoMjmMUARkSVyBt3l4Lv0NBigyObdfzqPiCi/GKDoaTBAkc3TarVKl0BENoin8OhpMECRzeO3SCIqCB476GkwQJHNcnd3BwBoNBqFKyEiotKGnzxks8aMGYO9e/eicePGSpdCRDYkZxiDnHnxiAriqQLUd999h9DQUKxYsSJ32fnz5zFz5kz8+++/cHNzw6BBg/D6668/daFED6pZsyZq1qypdBlEZGM6d+6MlJQUvPTSS0qXQjaswKfwfvzxR3z77bd5liUkJGDIkCGoUqUKQkJCMGrUKMydOxchISFPXSgREVFhcHd3x/Dhw+Hr66t0KWTDLG6Bun37NiZPnoxjx47Bz88vz7p169ZBp9Nh2rRp0Gg08Pf3x/Xr17Fo0SIEBwcXWtFERERESrK4Bers2bNwdXXF5s2bUb9+/Tzrjh49iqCgoDydeps1a4bw8HDExcU9fbVEREREVsDiFqh27dqhXbt2j1wXHR2NgICAPMu8vLwAAJGRkfDw8LC4QCEE0tPTLb4fERERkaWEEPka4qJQr8LLzMyETqfLs0yv1wMAsrKyCvSYRqMR58+ff+raiIiIiPLjwSzzKIUaoOzs7GAwGPIsywlOBZ1uQ6vVolq1ak9dGxEREdF/CQsLy9d2hRqgfHx8EBMTk2dZzm1vb+8CPaYkSZzrjIiIiIpFfkeoL9SRyIOCgnDs2DGYzebcZaGhofDz8ytQ/yciIiIia1SoASo4OBipqamYPHkywsLCsGHDBixfvhzDhw8vzN0QERERKapQA5SHhwcWL16M8PBw9OjRA/Pnz8f48ePRo0ePwtwNERERkaIkIYRQuojHOXPmDACgbt26CldCREREpUF+s0ehtkARERERlQYMUEREREQWYoAiIiIishADFBEREZGFCnUgzcJmNBohhMjt0EVERERUlAwGQ/HPhVfY8jsaKBEREVFhkCQpX/nDqocxICIiIrJG7ANFREREZCEGKCIiIiILMUARERERWYgBioiIiMhCDFBEREREFmKAIiIiIrIQAxQRERGRhRigiIiIiCzEAEVERERkIQYoIiIiIgsxQBERERFZiAGKiIiIyEIapQugwjFx4kT8+uuvT9zm4sWLxVTNox05cgSvvvoqzp8//9ht2rVrh4iIiMeub9KkCVasWPHE/Rw7dgxCCDzzzDP5qmvixImIiIj4z8clKoms9dghyzKWLl2K9evX4/bt26hQoQIGDx6M3r17P3J7HjuouDFAlRCTJ0/G+++/n3u7ZcuW+PDDD/Hiiy8qWNU9hw4dwjvvvANZlp+43S+//AKz2QwAOHHiBEaNGoX169ejXLlyAACtVvuf+3rllVcwa9asfB8EiUozaz12LFy4EMuWLcP06dNRu3ZtHDx4ENOnT4dGo0GPHj0e2p7HDipuDFAlhLOzM5ydnR9a5unpqVBF2UwmE2bPno2ff/4ZgYGBOHv27BO3L1OmTO7vrq6uucuUfh5EJZW1HjvWrFmDoUOHonPnzgCASpUq4dSpU/jll18eGaB47KDixj5Qpcju3bvRs2dP1KtXDx06dMA333wDg8GQu/7y5ct4++230bRpU9SpUwcdOnTA8uXLc9fPmzcPgwcPxk8//YSWLVuiQYMGGDt2LGJjYzF+/Hg0bNgQrVu3znM6ID09Hf/++y+WLl2KgQMHPvVzMJvN+PHHH/HCCy+gbt26eOGFF7Bu3brc9YGBgQCASZMmYeLEiQCym+WHDBmCxo0bo06dOujSpQu2bt2a732ePn0ar7zyCho2bIigoCCMGjUKkZGRuevj4+MxYcIENG3aFI0bN8Ybb7yBa9eu5a7fs2cP+vTpg4YNG6Jly5aYPXs2srKy8tQ8Z84ctG3bFi1atMDVq1dhMBjwxRdf4LnnnkPDhg3Rp08f/PPPPwV92YieSnEfO2RZxuzZs9G9e/eHaklKSirQc+CxgwqdoBIpICBAhISE5N7eu3evqFu3rli9erW4fv26+Pvvv0XHjh3Fu+++K4QQIj09XbRo0UK8//77IiwsTFy7dk189dVXIiAgQJw7d04IIcS3334rateuLUaNGiXCwsLE7t27Ra1atUSTJk3E0qVLxZUrV8T//d//iTp16oj4+PiHagoJCREBAQH5fg4HDx4UAQEB4ubNm7nLPvnkExEUFCQ2b94swsPDxcqVK0Xt2rXFTz/9JIQQIiYmRgQEBIgff/xRJCcni+joaFGvXj0xe/Zsce3aNREWFiYmTpwo6tSpI2JjY4UQQkyYMEEMHDjwkTWYzWbRrFkz8fXXX4sbN26If//9V/Ts2VO89tprQgghjEaj6Natm+jevbs4cuSICAsLE8OHDxdt27YVRqNR/PXXX6JGjRpi/vz54sqVK2LXrl2iVatW4p133snzf9W0aVNx+vRpceLECSGEEGPHjhVdu3YVoaGhIjw8XCxdulTUrl1b7N69O9+vH1FBWOOxQwghbt68KerXry9mzZr1n8+Bxw4eO4oDA1QJ9eBBsH///mL69Ol5tgkNDc09yMTFxYmFCxeKlJSU3PVZWVkiICBA/Prrr0KI7INgzZo1RVJSUu42wcHBol+/frm3w8LCREBAQO4f8/2eNkClpKSI2rVrixUrVuTZbtasWeLZZ58Vsiw/9Nxv3LghfvjhB2E2m3O3Dw8PFwEBAeLIkSNCiCcfBBMTE0VgYKBYuXJl7uPfuHEj9/n9/fffIiAgQFy5ciX3PjExMWLWrFkiNjZW9OrVS4waNSrPY+7cuVMEBASIsLCw3Ho//fTT3PXXrl0TAQEB4vTp03nuN378+MfWSVRYrPHYERMTIzp37izatWsnEhMT//M58NjBY0dxYB+oUuLcuXM4ffp0ntNrQggAwJUrV9C6dWu88sor2LZtGy5cuIDr16/nXi13f8dvDw8PuLi45N62t7fP7aQJAHq9HgDyNDMXlqtXr8JoNKJx48Z5lj/zzDNYtmwZ4uLiULZs2TzrKlasiODgYKxcuRJhYWG4du1a7vPK6XD6JK6urhg2bBhmzJiB+fPn49lnn0WrVq3wwgsvAMi+OsnFxQVVq1bNvY+np2fuKYBLly7hpZdeyvOYQUFBuff19/cHAFSuXDl3/blz5wAAr776ap77GY3GPK89UXFQ+thx9epVvPnmmzAajVixYkVu/yZL8NjBY0dRYIAqJWRZxrBhwx7Z+dLT0xN37txBnz594O7ujvbt26N58+aoW7cuWrdunWfbR13JolIVT1e6nIO2JEl5luccpDWah9/OV65cQf/+/VGrVi20aNEC7du3h7u7+2MvhX6UcePG4ZVXXsHevXsRGhqKadOmYeHChdi4cSM0Gs1D9TxY84Prcw6+99drZ2f30PNctWoVHB0d89y3uF5rohxKHjuOHTuGt956C56enlixYkWewGUJHjt47CgKfEVLierVq+Pq1auoXLly7s/t27fx+eefIy0tDVu2bEFiYiLWrFmDt99+Gx06dMjtrJnzR6m0qlWrQqPR4OjRo3mWHz16FJ6eno/8Zvrzzz/Dw8MDP/74I9544w20bt0ad+7cAZC/53X16lVMnToVHh4e6N+/P7799lssXrwYV65cwYULF1CtWjUkJSXh+vXrufeJj49HUFAQjh07hoCAABw7duyhegHkfoN8UPXq1QEAMTExef6/NmzYgJCQkP+smagwKXXsOH36NIYNG4bq1atj9erVBQ5PAI8dPHYUDQaoUuKNN97An3/+iXnz5iE8PByhoaGYNGkSkpOT4enpCR8fH2RkZOD3339HZGQk/vnnH4wdOxYA8lxtoyRnZ2f06dMH3377LbZs2YLr169j1apVWL16NYYOHZr7bc3BwQFXrlxBQkICfHx8EB0djb179yIiIgJ//vknpk2bBiB/z8vNzQ1bt27FlClTcOXKFYSHhyMkJASurq6oWrUqmjdvjjp16mD8+PE4deoULl++jEmTJsHDwwN169bF66+/jj///BMLFixAeHg4du/ejRkzZqBt27ZPPAi2bdsWU6dOxc6dO3Hz5k0sWbIECxcuRMWKFQvt9STKDyWOHSaTCePGjYOHhwdmz54Ng8GA2NhYxMbGIj4+3uLH47GDx46iwFN4pUSnTp0wZ84cLFy4EAsXLoSrqyvatm2LDz74IHf92bNn8dlnnyE1NRUVKlRA7969sXPnTpw+fRr9+/dX+Blkmzx5Mtzd3fHVV1/hzp07qFy5MqZMmYI+ffrkbjN06FAsXrwYV69exdy5c3H16lWMHz8eBoMBVapUwdixY/Htt9/i9OnTaNWq1RP3V6ZMGSxevBhfffUV+vTpA7PZjAYNGmDZsmVwcnICAHz33XeYPXs2Xn/9dQBA06ZNsWTJEuh0OnTu3BlmsxkLFy7E//73P5QpUwZdunTBu++++8T9zpkzB3PmzMHUqVORlJSEihUrYsaMGQgODn7KV5DIMkocO06fPp3bMvP888/nWVehQgXs2rXL4sfksYPHjsImCWs5P0NERERkI3gKj4iIiMhCDFBEREREFmKAIiIiIrIQAxQRERGRhRigiIiIiCzEAEVERERkIQYoIiIiIgsxQBERERFZiAGKiIiIyEIMUEREREQWYoAiIiIistD/Ay1jEYvIpuwA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7975" y="1510268"/>
            <a:ext cx="5894031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 is a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clear variation in pricing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across different hotel names.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Barista Coffee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shows the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lowest price range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indicating affordability and a café-style offering.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Imperial Spice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Molecule Air Bar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Moti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Mahal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Delux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display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average prices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representing premium or fine-dining restaurants.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Box and violin plots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highlight significant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 dispersion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especially for luxury restaurants with varied menu pricing.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Histogram and KDE plots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 that mid-range hotels (e.g., </a:t>
            </a:r>
            <a:r>
              <a:rPr kumimoji="0" lang="en-US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Berco’s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Flavours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Zoca</a:t>
            </a: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Café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have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moderate, consistent prices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around ₹1200–₹1800.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data reflects a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diverse pricing structure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from budget cafés to upscale dining experiences.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377" y="1259633"/>
            <a:ext cx="5973198" cy="42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7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139CB1F-F52B-AB9B-23B5-48A7B7E12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A07876-07C0-93DC-2DD7-21561A9F9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4768"/>
            <a:ext cx="5402943" cy="614589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N" sz="28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Visualization:Pie</a:t>
            </a:r>
            <a:r>
              <a:rPr lang="en-IN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Chart</a:t>
            </a:r>
            <a:endParaRPr lang="en-I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07890F0-5585-BA3C-7BA1-63E4312F4CE6}"/>
              </a:ext>
            </a:extLst>
          </p:cNvPr>
          <p:cNvSpPr txBox="1"/>
          <p:nvPr/>
        </p:nvSpPr>
        <p:spPr>
          <a:xfrm>
            <a:off x="398635" y="1193292"/>
            <a:ext cx="748573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Multicuisine</a:t>
            </a:r>
            <a:r>
              <a:rPr lang="en-US" sz="2000" dirty="0"/>
              <a:t> restaurants dominate the dataset, making up 44.2% of all listings — indicating that most establishments offer a variety of cuisines.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Others category accounts for 36.2%, covering unique or mixed types not part of the top 8 categories.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North Indian (4.4%) and Indian (3.6%) cuisines are the next most common, showing strong local food preferences.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Smaller proportions include Cocktail Menu (3.6%), Chinese (3%), Italian (2.9%), and South Indian (1.9%).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data suggests that Delhi’s restaurant market is highly diverse, with a major focus on multi-cuisine dining experiences catering to a broad audience.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7" y="1620941"/>
            <a:ext cx="3968291" cy="288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1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8C66B82-888C-47A4-9A93-E3BDA0BC9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24AAAA-6A70-A375-E36A-57C13DEB2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4768"/>
            <a:ext cx="5402943" cy="614589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N" sz="28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Visualization:Heatmap</a:t>
            </a:r>
            <a:endParaRPr lang="en-I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B5F5D73-9438-374C-2CD9-92C838053E30}"/>
              </a:ext>
            </a:extLst>
          </p:cNvPr>
          <p:cNvSpPr txBox="1"/>
          <p:nvPr/>
        </p:nvSpPr>
        <p:spPr>
          <a:xfrm>
            <a:off x="240006" y="1486567"/>
            <a:ext cx="680460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heatmap</a:t>
            </a:r>
            <a:r>
              <a:rPr lang="en-US" sz="2000" dirty="0"/>
              <a:t> highlights </a:t>
            </a:r>
            <a:r>
              <a:rPr lang="en-US" sz="2000" b="1" dirty="0"/>
              <a:t>which hotels specialize in which cuisine types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Multicuisine</a:t>
            </a:r>
            <a:r>
              <a:rPr lang="en-US" sz="2000" dirty="0"/>
              <a:t> appears most frequently across several hotels, confirming it as the </a:t>
            </a:r>
            <a:r>
              <a:rPr lang="en-US" sz="2000" b="1" dirty="0"/>
              <a:t>dominant offering</a:t>
            </a:r>
            <a:r>
              <a:rPr lang="en-US" sz="2000" dirty="0"/>
              <a:t> in Delhi’s restaurant market.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Some hotels (like </a:t>
            </a:r>
            <a:r>
              <a:rPr lang="en-US" sz="2000" i="1" dirty="0"/>
              <a:t>Molecule Air Bar</a:t>
            </a:r>
            <a:r>
              <a:rPr lang="en-US" sz="2000" dirty="0"/>
              <a:t>, </a:t>
            </a:r>
            <a:r>
              <a:rPr lang="en-US" sz="2000" i="1" dirty="0" err="1"/>
              <a:t>Moti</a:t>
            </a:r>
            <a:r>
              <a:rPr lang="en-US" sz="2000" i="1" dirty="0"/>
              <a:t> </a:t>
            </a:r>
            <a:r>
              <a:rPr lang="en-US" sz="2000" i="1" dirty="0" err="1"/>
              <a:t>Mahal</a:t>
            </a:r>
            <a:r>
              <a:rPr lang="en-US" sz="2000" i="1" dirty="0"/>
              <a:t> </a:t>
            </a:r>
            <a:r>
              <a:rPr lang="en-US" sz="2000" i="1" dirty="0" err="1"/>
              <a:t>Delux</a:t>
            </a:r>
            <a:r>
              <a:rPr lang="en-US" sz="2000" dirty="0"/>
              <a:t>) show </a:t>
            </a:r>
            <a:r>
              <a:rPr lang="en-US" sz="2000" b="1" dirty="0"/>
              <a:t>strong intensity</a:t>
            </a:r>
            <a:r>
              <a:rPr lang="en-US" sz="2000" dirty="0"/>
              <a:t>, indicating a focused or well-represented cuisine type.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Lighter shades</a:t>
            </a:r>
            <a:r>
              <a:rPr lang="en-US" sz="2000" dirty="0"/>
              <a:t> in the </a:t>
            </a:r>
            <a:r>
              <a:rPr lang="en-US" sz="2000" dirty="0" err="1"/>
              <a:t>heatmap</a:t>
            </a:r>
            <a:r>
              <a:rPr lang="en-US" sz="2000" dirty="0"/>
              <a:t> represent hotels with </a:t>
            </a:r>
            <a:r>
              <a:rPr lang="en-US" sz="2000" b="1" dirty="0"/>
              <a:t>less common or specialized cuisines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visualization helps identify </a:t>
            </a:r>
            <a:r>
              <a:rPr lang="en-US" sz="2000" b="1" dirty="0"/>
              <a:t>patterns of cuisine popularity</a:t>
            </a:r>
            <a:r>
              <a:rPr lang="en-US" sz="2000" dirty="0"/>
              <a:t> and </a:t>
            </a:r>
            <a:r>
              <a:rPr lang="en-US" sz="2000" b="1" dirty="0"/>
              <a:t>diversity among hotels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provides a quick view of </a:t>
            </a:r>
            <a:r>
              <a:rPr lang="en-US" sz="2000" b="1" dirty="0"/>
              <a:t>overlapping offerings</a:t>
            </a:r>
            <a:r>
              <a:rPr lang="en-US" sz="2000" dirty="0"/>
              <a:t>, where multiple hotels serve similar cuisine categories.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588" y="1486566"/>
            <a:ext cx="4963798" cy="359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FD98682-D684-5CBE-45F7-312D5903D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CBA065-3F45-1970-A334-E1F2237E1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4768"/>
            <a:ext cx="5402943" cy="614589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N" sz="28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Visualization:Grouped</a:t>
            </a:r>
            <a:r>
              <a:rPr lang="en-IN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Bar chart</a:t>
            </a:r>
            <a:endParaRPr lang="en-I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20DFE87-3B98-24A9-3C1B-2A43B4D9DD06}"/>
              </a:ext>
            </a:extLst>
          </p:cNvPr>
          <p:cNvSpPr txBox="1"/>
          <p:nvPr/>
        </p:nvSpPr>
        <p:spPr>
          <a:xfrm flipV="1">
            <a:off x="1155870" y="3360598"/>
            <a:ext cx="2543052" cy="45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27504" y="1242947"/>
            <a:ext cx="6186196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grouped bar chart highlights the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variety of cuisines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offered by each hotel or restaurant.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Multicuisine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the most common type served across multiple hotels, showing a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broad and versatile offering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trend.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Some hotels focus on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specific cuisines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</a:t>
            </a: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North Indian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Chinese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reflecting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specialized dining experiences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Hotels such as </a:t>
            </a: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Imperial Spice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Moti</a:t>
            </a: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Mahal</a:t>
            </a: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Delux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 representation in premium cuisines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indicating a fine-dining focus.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Smaller or café-style restaurants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(like </a:t>
            </a: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Barista Coffee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are limited to fewer cuisine types, suggesting a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niche target market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visualization helps in identifying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diverse 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vs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specialized hotels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how they position themselves in Delhi’s restaurant market.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700" y="1457551"/>
            <a:ext cx="5644502" cy="343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4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8649E88-4526-D32F-FA99-F8D0DD335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811ECB-3EDE-E23F-4E4E-253ECB3A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4768"/>
            <a:ext cx="5402943" cy="614589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Visualization: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70588" y="1372473"/>
            <a:ext cx="6960636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scatter plot shows a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wide spread of data points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indicating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strong linear relationship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between price and rating.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hotels with moderate prices (₹1000–₹2500)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tend to receive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consistent ratings between 4.0–4.5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showing that affordability doesn’t compromise quality.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few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high-priced hotels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achieve higher ratings, suggesting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premium experiences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recognized positively by customers.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Some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low-rated yet high-priced points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may represent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overpriced services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unmet customer expectations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regression line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shows a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slight positive trend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indicating that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prices are loosely associated with higher ratings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but the relationship is weak.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Overall, factors other than price (like service quality, ambiance, and food variety) likely influence ratings more strongly.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50"/>
          <a:stretch/>
        </p:blipFill>
        <p:spPr>
          <a:xfrm>
            <a:off x="7445725" y="0"/>
            <a:ext cx="3862978" cy="3122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8" t="-530" b="1"/>
          <a:stretch/>
        </p:blipFill>
        <p:spPr>
          <a:xfrm>
            <a:off x="7660433" y="3021443"/>
            <a:ext cx="3722914" cy="309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0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D655667-5F7A-A4C2-EFC8-E3586195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D4E140-5F98-DE88-FD81-3C52AFAAC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4768"/>
            <a:ext cx="5402943" cy="614589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N" sz="28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Visualization:Pair</a:t>
            </a:r>
            <a:r>
              <a:rPr lang="en-IN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plot</a:t>
            </a:r>
            <a:endParaRPr lang="en-I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43DA78F-BD5C-9EC8-C098-C05D7761A9C3}"/>
              </a:ext>
            </a:extLst>
          </p:cNvPr>
          <p:cNvSpPr txBox="1"/>
          <p:nvPr/>
        </p:nvSpPr>
        <p:spPr>
          <a:xfrm flipV="1">
            <a:off x="-1790342" y="3886611"/>
            <a:ext cx="3643295" cy="45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9726" y="1304180"/>
            <a:ext cx="6572250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pair plot shows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positive correlation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between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Original Price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indicating that discounted prices follow a similar trend to listed prices.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original prices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generally correspond to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current prices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showing that premium hotels maintain consistent pricing structures even after discounts.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relationship between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 and Rating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weak or scattered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suggesting that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ratings are not directly tied to hotel pricing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Rating 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vs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Original Price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plot also shows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strong linear pattern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implying that expensive hotels do not always guarantee higher satisfaction.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diagonal plots reveal the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distribution of each variable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with </a:t>
            </a: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Original Price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right-skewed (more budget hotels) and </a:t>
            </a: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Rating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concentrated around 4.0–4.5.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Overall, the visualization helps confirm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 features are related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 act independently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76" y="662062"/>
            <a:ext cx="4615721" cy="48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8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FCA0CE-8274-A1F5-3A9F-98D981522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1" y="100387"/>
            <a:ext cx="7763435" cy="894695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Business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3930632-BBBE-7E42-5C8B-2887796D6F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4261" y="1264024"/>
            <a:ext cx="8676563" cy="4228275"/>
          </a:xfrm>
        </p:spPr>
        <p:txBody>
          <a:bodyPr>
            <a:normAutofit/>
          </a:bodyPr>
          <a:lstStyle/>
          <a:p>
            <a:pPr marL="5080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What </a:t>
            </a:r>
            <a:r>
              <a:rPr lang="en-US" sz="2000" dirty="0"/>
              <a:t>is the most common price range for hotels and restaurants in Delhi</a:t>
            </a:r>
            <a:r>
              <a:rPr lang="en-US" sz="2000" dirty="0" smtClean="0"/>
              <a:t>?</a:t>
            </a:r>
          </a:p>
          <a:p>
            <a:pPr marL="5080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 </a:t>
            </a:r>
            <a:r>
              <a:rPr lang="en-US" sz="2000" dirty="0"/>
              <a:t>Which cuisine types dominate the Delhi restaurant market</a:t>
            </a:r>
            <a:r>
              <a:rPr lang="en-US" sz="2000" dirty="0" smtClean="0"/>
              <a:t>? </a:t>
            </a:r>
          </a:p>
          <a:p>
            <a:pPr marL="5080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 </a:t>
            </a:r>
            <a:r>
              <a:rPr lang="en-US" sz="2000" dirty="0"/>
              <a:t>How do hotel prices vary across different restaurant types and locations</a:t>
            </a:r>
            <a:r>
              <a:rPr lang="en-US" sz="2000" dirty="0" smtClean="0"/>
              <a:t>? </a:t>
            </a:r>
          </a:p>
          <a:p>
            <a:pPr marL="5080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 </a:t>
            </a:r>
            <a:r>
              <a:rPr lang="en-US" sz="2000" dirty="0"/>
              <a:t>Is there a relationship between pricing and customer satisfaction (ratings</a:t>
            </a:r>
            <a:r>
              <a:rPr lang="en-US" sz="2000" dirty="0" smtClean="0"/>
              <a:t>)? </a:t>
            </a:r>
          </a:p>
          <a:p>
            <a:pPr marL="5080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 </a:t>
            </a:r>
            <a:r>
              <a:rPr lang="en-US" sz="2000" dirty="0"/>
              <a:t>Which hotels or cuisines show overlapping or distinct market positions?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448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CB9DEF-89CA-A2D6-D3EC-477F8E778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93675"/>
            <a:ext cx="2794000" cy="904875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B3B7422F-A42C-D0BC-BCC8-74FDAE65E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07" y="1490435"/>
            <a:ext cx="1082675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1600" b="1" dirty="0" smtClean="0"/>
              <a:t> </a:t>
            </a:r>
            <a:r>
              <a:rPr lang="en-US" sz="1600" b="1" dirty="0"/>
              <a:t>What is the most common price range for hotels and restaurants in Delhi?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 </a:t>
            </a:r>
            <a:r>
              <a:rPr lang="en-US" sz="1600" dirty="0"/>
              <a:t>Helps identify market affordability and the most competitive pricing segment (from the </a:t>
            </a:r>
            <a:r>
              <a:rPr lang="en-US" sz="1600" dirty="0" err="1"/>
              <a:t>univariate</a:t>
            </a:r>
            <a:r>
              <a:rPr lang="en-US" sz="1600" dirty="0"/>
              <a:t> price analysis).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b="1" dirty="0" smtClean="0"/>
              <a:t> </a:t>
            </a:r>
            <a:r>
              <a:rPr lang="en-US" sz="1600" b="1" dirty="0"/>
              <a:t>Which cuisine types dominate the Delhi restaurant market?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 </a:t>
            </a:r>
            <a:r>
              <a:rPr lang="en-US" sz="1600" dirty="0"/>
              <a:t>Determines which food categories (like </a:t>
            </a:r>
            <a:r>
              <a:rPr lang="en-US" sz="1600" dirty="0" err="1"/>
              <a:t>Multicuisine</a:t>
            </a:r>
            <a:r>
              <a:rPr lang="en-US" sz="1600" dirty="0"/>
              <a:t> or North Indian) are most popular, guiding new restaurant offerings (from the pie chart).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b="1" dirty="0" smtClean="0"/>
              <a:t> </a:t>
            </a:r>
            <a:r>
              <a:rPr lang="en-US" sz="1600" b="1" dirty="0"/>
              <a:t>How do hotel prices vary across different restaurant types and locations?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Reveals </a:t>
            </a:r>
            <a:r>
              <a:rPr lang="en-US" sz="1600" dirty="0"/>
              <a:t>which cuisines or hotels operate in the premium </a:t>
            </a:r>
            <a:r>
              <a:rPr lang="en-US" sz="1600" dirty="0" err="1"/>
              <a:t>vs</a:t>
            </a:r>
            <a:r>
              <a:rPr lang="en-US" sz="1600" dirty="0"/>
              <a:t> budget segment (from bivariate and grouped bar charts).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b="1" dirty="0" smtClean="0"/>
              <a:t>Is </a:t>
            </a:r>
            <a:r>
              <a:rPr lang="en-US" sz="1600" b="1" dirty="0"/>
              <a:t>there a relationship between pricing and customer satisfaction (ratings)?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Assesses </a:t>
            </a:r>
            <a:r>
              <a:rPr lang="en-US" sz="1600" dirty="0"/>
              <a:t>whether higher prices lead to better ratings or if mid-range hotels perform equally well (from scatter plot and regression analysis).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b="1" dirty="0" smtClean="0"/>
              <a:t>Which </a:t>
            </a:r>
            <a:r>
              <a:rPr lang="en-US" sz="1600" b="1" dirty="0"/>
              <a:t>hotels or cuisines show overlapping or distinct market positions?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Identifies </a:t>
            </a:r>
            <a:r>
              <a:rPr lang="en-US" sz="1600" dirty="0"/>
              <a:t>competitive overlaps and specialization through </a:t>
            </a:r>
            <a:r>
              <a:rPr lang="en-US" sz="1600" dirty="0" err="1"/>
              <a:t>heatmaps</a:t>
            </a:r>
            <a:r>
              <a:rPr lang="en-US" sz="1600" dirty="0"/>
              <a:t> and pair plots, useful for positioning and differentiation.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87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0C4F17-B27D-5353-8B75-94E4DF00F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61" y="406420"/>
            <a:ext cx="10515600" cy="1325563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Faced: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7011" y="1731983"/>
            <a:ext cx="7307764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Dynamic Website Structure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website’s HTML structure frequently changed, making it difficult to locate and extract consistent tags for hotel details.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Needed to adjust the scraping code several times to match new page layouts.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Pagination Handling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Extracting data across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 pages (1–18)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required loop management and error handling to avoid missing or duplicate records.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Inconsistent Data Formats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 and discount fields contained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symbols and text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“₹ 1500 for two approx.”), requiring extensive cleaning before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Missing and Duplicate Values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Some hotel records were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repeated or incomplete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demanding data validation,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deduplication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imputation steps.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Encoding and Special Characters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Special characters like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₹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°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or “% Off” created issues during CSV export and required encoding fixes (UTF-8 handling).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6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Data Visualization Challenges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Cleaning and converting text-based numerical columns into proper data types before creating accurate visualizations.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75" y="1390163"/>
            <a:ext cx="4437622" cy="432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66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42" y="768609"/>
            <a:ext cx="10171535" cy="49217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A0BCD2-097C-AB08-F476-BFB1E155A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34" y="241238"/>
            <a:ext cx="10515600" cy="991727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732A749-6D4D-68BF-7D83-9A1E95CC8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330411"/>
          </a:xfrm>
        </p:spPr>
        <p:txBody>
          <a:bodyPr>
            <a:normAutofit lnSpcReduction="10000"/>
          </a:bodyPr>
          <a:lstStyle/>
          <a:p>
            <a:pPr marL="285750" lvl="0" indent="-323850">
              <a:lnSpc>
                <a:spcPct val="100000"/>
              </a:lnSpc>
              <a:spcBef>
                <a:spcPts val="0"/>
              </a:spcBef>
              <a:buSzPts val="2400"/>
            </a:pPr>
            <a:endParaRPr lang="en-US" sz="2400" b="1" dirty="0"/>
          </a:p>
          <a:p>
            <a:pPr marL="285750" indent="-32385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Iam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K.Uday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Shankar</a:t>
            </a:r>
            <a:r>
              <a:rPr lang="en-US" sz="2400" b="1" dirty="0"/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graduate passionate about Data Analytics and Visualization.</a:t>
            </a:r>
          </a:p>
          <a:p>
            <a:pPr marL="285750" lvl="0" indent="-323850">
              <a:lnSpc>
                <a:spcPct val="100000"/>
              </a:lnSpc>
              <a:spcBef>
                <a:spcPts val="0"/>
              </a:spcBef>
              <a:buSzPts val="2400"/>
            </a:pPr>
            <a:endParaRPr lang="en-US" sz="2400" b="1" dirty="0"/>
          </a:p>
          <a:p>
            <a:pPr marL="285750" lvl="0" indent="-32385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-US" sz="2400" b="1" dirty="0"/>
              <a:t>Why  Data Science ? </a:t>
            </a:r>
          </a:p>
          <a:p>
            <a:pPr marL="285750" lvl="0" indent="-323850">
              <a:buSzPts val="2400"/>
            </a:pPr>
            <a:r>
              <a:rPr lang="en-US" sz="2400" dirty="0"/>
              <a:t>Data science is shaping the future of almost every field — from business and healthcare to entertainment and sports.</a:t>
            </a:r>
            <a:br>
              <a:rPr lang="en-US" sz="2400" dirty="0"/>
            </a:br>
            <a:r>
              <a:rPr lang="en-US" sz="2400" dirty="0"/>
              <a:t>By learning data science, I can open doors to diverse opportunities and contribute to data-driven innovations in whichever industry I work in.</a:t>
            </a:r>
            <a:endParaRPr lang="en-US" sz="2400" b="1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6531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65C60B-D09B-73C1-83C7-5B8D1B695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" y="289068"/>
            <a:ext cx="10498393" cy="989759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0E2DCD9-A327-3BE0-5E99-2B80AB2BF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545" y="1530225"/>
            <a:ext cx="8458693" cy="3797549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Overview</a:t>
            </a:r>
            <a:r>
              <a:rPr lang="en-US" sz="2000" b="1" dirty="0"/>
              <a:t>:</a:t>
            </a:r>
            <a:endParaRPr lang="en-US" sz="2000" dirty="0"/>
          </a:p>
          <a:p>
            <a:r>
              <a:rPr lang="en-US" sz="2000" dirty="0"/>
              <a:t>The dataset was created by </a:t>
            </a:r>
            <a:r>
              <a:rPr lang="en-US" sz="2000" b="1" dirty="0"/>
              <a:t>web scraping hotel and restaurant listings</a:t>
            </a:r>
            <a:r>
              <a:rPr lang="en-US" sz="2000" dirty="0"/>
              <a:t> from an online platform using Python libraries such as </a:t>
            </a:r>
            <a:r>
              <a:rPr lang="en-US" sz="2000" b="1" dirty="0" err="1"/>
              <a:t>BeautifulSoup</a:t>
            </a:r>
            <a:r>
              <a:rPr lang="en-US" sz="2000" dirty="0"/>
              <a:t> and </a:t>
            </a:r>
            <a:r>
              <a:rPr lang="en-US" sz="2000" b="1" dirty="0"/>
              <a:t>Requests</a:t>
            </a:r>
            <a:r>
              <a:rPr lang="en-US" sz="2000" dirty="0"/>
              <a:t>.</a:t>
            </a:r>
          </a:p>
          <a:p>
            <a:r>
              <a:rPr lang="en-US" sz="2000" dirty="0"/>
              <a:t>It contains </a:t>
            </a:r>
            <a:r>
              <a:rPr lang="en-US" sz="2000" b="1" dirty="0" smtClean="0"/>
              <a:t>1350 </a:t>
            </a:r>
            <a:r>
              <a:rPr lang="en-US" sz="2000" b="1" dirty="0"/>
              <a:t>entries</a:t>
            </a:r>
            <a:r>
              <a:rPr lang="en-US" sz="2000" dirty="0"/>
              <a:t> representing different hotels and restaurants located in </a:t>
            </a:r>
            <a:r>
              <a:rPr lang="en-US" sz="2000" b="1" dirty="0"/>
              <a:t>Delhi</a:t>
            </a:r>
            <a:r>
              <a:rPr lang="en-US" sz="2000" dirty="0"/>
              <a:t>.</a:t>
            </a:r>
          </a:p>
          <a:p>
            <a:r>
              <a:rPr lang="en-US" sz="2000" dirty="0"/>
              <a:t>Each record captures essential business information such as </a:t>
            </a:r>
            <a:r>
              <a:rPr lang="en-US" sz="2000" b="1" dirty="0"/>
              <a:t>hotel name, pricing, rating, cuisine type, and discount details.</a:t>
            </a:r>
            <a:endParaRPr lang="en-US" sz="2000" dirty="0"/>
          </a:p>
          <a:p>
            <a:r>
              <a:rPr lang="en-US" sz="2000" dirty="0"/>
              <a:t>This data provides valuable insights into </a:t>
            </a:r>
            <a:r>
              <a:rPr lang="en-US" sz="2000" b="1" dirty="0"/>
              <a:t>pricing patterns, customer preferences, and competitive offerings</a:t>
            </a:r>
            <a:r>
              <a:rPr lang="en-US" sz="2000" dirty="0"/>
              <a:t> in Delhi’s hospitality sector.</a:t>
            </a:r>
          </a:p>
          <a:p>
            <a:pPr algn="just"/>
            <a:endParaRPr lang="en-IN" sz="2000" dirty="0"/>
          </a:p>
        </p:txBody>
      </p:sp>
      <p:sp>
        <p:nvSpPr>
          <p:cNvPr id="5" name="AutoShape 4" descr="IMDb Yellow Logo on Transparent Background">
            <a:extLst>
              <a:ext uri="{FF2B5EF4-FFF2-40B4-BE49-F238E27FC236}">
                <a16:creationId xmlns="" xmlns:a16="http://schemas.microsoft.com/office/drawing/2014/main" id="{B22221D8-FFB4-69A5-0E6B-CFA11E559A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2" descr="AmbitionBox - Salary &amp; Reviews – Apps on Google Play">
            <a:extLst>
              <a:ext uri="{FF2B5EF4-FFF2-40B4-BE49-F238E27FC236}">
                <a16:creationId xmlns="" xmlns:a16="http://schemas.microsoft.com/office/drawing/2014/main" id="{9F4D67FC-92D3-6EE8-165B-2A06CBBE8C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1798608"/>
            <a:ext cx="1935192" cy="193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894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0258D8E4-E110-A56B-CF40-8DF408824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C757C9-6048-86FD-D462-6C406156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" y="289068"/>
            <a:ext cx="10498393" cy="989759"/>
          </a:xfrm>
        </p:spPr>
        <p:txBody>
          <a:bodyPr>
            <a:normAutofit/>
          </a:bodyPr>
          <a:lstStyle/>
          <a:p>
            <a:r>
              <a:rPr lang="en-IN" sz="4000" b="1" dirty="0"/>
              <a:t>Dataset </a:t>
            </a:r>
            <a:r>
              <a:rPr lang="en-IN" sz="4000" b="1" dirty="0" smtClean="0"/>
              <a:t>Features:</a:t>
            </a:r>
            <a:endParaRPr lang="en-IN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4" descr="IMDb Yellow Logo on Transparent Background">
            <a:extLst>
              <a:ext uri="{FF2B5EF4-FFF2-40B4-BE49-F238E27FC236}">
                <a16:creationId xmlns="" xmlns:a16="http://schemas.microsoft.com/office/drawing/2014/main" id="{53F8E77D-A54D-37AC-0CFB-13F9D3FF7B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2" descr="AmbitionBox - Salary &amp; Reviews – Apps on Google Play">
            <a:extLst>
              <a:ext uri="{FF2B5EF4-FFF2-40B4-BE49-F238E27FC236}">
                <a16:creationId xmlns="" xmlns:a16="http://schemas.microsoft.com/office/drawing/2014/main" id="{B546583E-4336-B42B-A208-E8DBEF2661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1798608"/>
            <a:ext cx="1935192" cy="193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798850"/>
              </p:ext>
            </p:extLst>
          </p:nvPr>
        </p:nvGraphicFramePr>
        <p:xfrm>
          <a:off x="838200" y="1642190"/>
          <a:ext cx="6999514" cy="3578304"/>
        </p:xfrm>
        <a:graphic>
          <a:graphicData uri="http://schemas.openxmlformats.org/drawingml/2006/table">
            <a:tbl>
              <a:tblPr/>
              <a:tblGrid>
                <a:gridCol w="3499757"/>
                <a:gridCol w="3499757"/>
              </a:tblGrid>
              <a:tr h="44728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728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728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728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728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728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728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728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453908"/>
              </p:ext>
            </p:extLst>
          </p:nvPr>
        </p:nvGraphicFramePr>
        <p:xfrm>
          <a:off x="495543" y="1502228"/>
          <a:ext cx="8956366" cy="4162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8183"/>
                <a:gridCol w="4478183"/>
              </a:tblGrid>
              <a:tr h="343401">
                <a:tc>
                  <a:txBody>
                    <a:bodyPr/>
                    <a:lstStyle/>
                    <a:p>
                      <a:r>
                        <a:rPr lang="en-IN" dirty="0"/>
                        <a:t>Column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</a:tr>
              <a:tr h="466198">
                <a:tc>
                  <a:txBody>
                    <a:bodyPr/>
                    <a:lstStyle/>
                    <a:p>
                      <a:r>
                        <a:rPr lang="en-IN" b="1"/>
                        <a:t>Hotel_name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hotel or restaurant.</a:t>
                      </a:r>
                    </a:p>
                  </a:txBody>
                  <a:tcPr anchor="ctr"/>
                </a:tc>
              </a:tr>
              <a:tr h="651399">
                <a:tc>
                  <a:txBody>
                    <a:bodyPr/>
                    <a:lstStyle/>
                    <a:p>
                      <a:r>
                        <a:rPr lang="en-IN" b="1"/>
                        <a:t>Price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Average cost for two people (text format, includes currency).</a:t>
                      </a:r>
                    </a:p>
                  </a:txBody>
                  <a:tcPr anchor="ctr"/>
                </a:tc>
              </a:tr>
              <a:tr h="466198">
                <a:tc>
                  <a:txBody>
                    <a:bodyPr/>
                    <a:lstStyle/>
                    <a:p>
                      <a:r>
                        <a:rPr lang="en-IN" b="1"/>
                        <a:t>Rating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Average customer rating (numeric).</a:t>
                      </a:r>
                    </a:p>
                  </a:txBody>
                  <a:tcPr anchor="ctr"/>
                </a:tc>
              </a:tr>
              <a:tr h="651399">
                <a:tc>
                  <a:txBody>
                    <a:bodyPr/>
                    <a:lstStyle/>
                    <a:p>
                      <a:r>
                        <a:rPr lang="en-IN" b="1"/>
                        <a:t>Type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Cuisine type or category (e.g., Multicuisine, North Indian).</a:t>
                      </a:r>
                    </a:p>
                  </a:txBody>
                  <a:tcPr anchor="ctr"/>
                </a:tc>
              </a:tr>
              <a:tr h="466198">
                <a:tc>
                  <a:txBody>
                    <a:bodyPr/>
                    <a:lstStyle/>
                    <a:p>
                      <a:r>
                        <a:rPr lang="en-IN" b="1"/>
                        <a:t>Pagenum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Page number from which the data was scraped.</a:t>
                      </a:r>
                    </a:p>
                  </a:txBody>
                  <a:tcPr anchor="ctr"/>
                </a:tc>
              </a:tr>
              <a:tr h="466198">
                <a:tc>
                  <a:txBody>
                    <a:bodyPr/>
                    <a:lstStyle/>
                    <a:p>
                      <a:r>
                        <a:rPr lang="en-IN" b="1"/>
                        <a:t>Original_price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Listed base price before discounts.</a:t>
                      </a:r>
                    </a:p>
                  </a:txBody>
                  <a:tcPr anchor="ctr"/>
                </a:tc>
              </a:tr>
              <a:tr h="651399">
                <a:tc>
                  <a:txBody>
                    <a:bodyPr/>
                    <a:lstStyle/>
                    <a:p>
                      <a:r>
                        <a:rPr lang="en-IN" b="1"/>
                        <a:t>Discount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Active discount offers or promotional combinations.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73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EAFAD8-355A-6C86-DAAE-3E3F9DC68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81" y="430018"/>
            <a:ext cx="2907890" cy="909136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0547" y="1753464"/>
            <a:ext cx="1123405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 real-time data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hotel names, prices, ratings, cuisines, and discounts using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 web scraping tools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BeautifulSoup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Requests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 and organize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scraped data into a structured dataset suitable for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 pricing trends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customer ratings to identify popular cuisines and affordable options.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gain insights into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discount strategies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their potential impact on customer attraction.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build a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foundation for data-driven decision-making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hospitality analytics and marketing.</a:t>
            </a:r>
          </a:p>
        </p:txBody>
      </p:sp>
    </p:spTree>
    <p:extLst>
      <p:ext uri="{BB962C8B-B14F-4D97-AF65-F5344CB8AC3E}">
        <p14:creationId xmlns:p14="http://schemas.microsoft.com/office/powerpoint/2010/main" val="3991027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AF9875-408F-AAEB-E616-9F7F913C4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06" y="100415"/>
            <a:ext cx="7548106" cy="68406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How I Performed Web </a:t>
            </a:r>
            <a:r>
              <a:rPr lang="en-US" sz="4000" b="1" dirty="0" smtClean="0"/>
              <a:t>Scraping</a:t>
            </a:r>
            <a:r>
              <a:rPr lang="en-IN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03272" y="846663"/>
            <a:ext cx="9424499" cy="566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Planning &amp; Target Selection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Identified a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travel/restaurant website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containing relevant hotel data for Delhi.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Defined the data attributes to collect: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Hotel name, Price, Rating, Type, Discount, and Page number.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Setup Environment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 the primary language.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Installed required libraries: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Data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</a:rPr>
              <a:t>Extraction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Sent automated HTTP requests using the </a:t>
            </a:r>
            <a:r>
              <a:rPr lang="en-US" dirty="0">
                <a:solidFill>
                  <a:schemeClr val="tx1"/>
                </a:solidFill>
                <a:latin typeface="Arial Unicode MS" panose="020B0604020202020204" pitchFamily="34" charset="-128"/>
              </a:rPr>
              <a:t>requests</a:t>
            </a:r>
            <a:r>
              <a:rPr lang="en-US" dirty="0">
                <a:solidFill>
                  <a:schemeClr val="tx1"/>
                </a:solidFill>
              </a:rPr>
              <a:t> library to fetch HTML content.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Parsed the HTML using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</a:rPr>
              <a:t>BeautifulSoup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to extract tags containing hotel details (</a:t>
            </a:r>
            <a:r>
              <a:rPr lang="en-US" dirty="0">
                <a:solidFill>
                  <a:schemeClr val="tx1"/>
                </a:solidFill>
                <a:latin typeface="Arial Unicode MS" panose="020B0604020202020204" pitchFamily="34" charset="-128"/>
              </a:rPr>
              <a:t>div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tx1"/>
                </a:solidFill>
                <a:latin typeface="Arial Unicode MS" panose="020B0604020202020204" pitchFamily="34" charset="-128"/>
              </a:rPr>
              <a:t>span</a:t>
            </a:r>
            <a:r>
              <a:rPr lang="en-US" dirty="0">
                <a:solidFill>
                  <a:schemeClr val="tx1"/>
                </a:solidFill>
              </a:rPr>
              <a:t>, etc.).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Used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</a:rPr>
              <a:t>loops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to iterate through multiple pages (pagination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</a:rPr>
              <a:t>Data Storage &amp; Structuring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Stored extracted data into Python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</a:rPr>
              <a:t>lists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(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Hotelname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, Price, Rating, Type, etc.).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Combined them into a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</a:rPr>
              <a:t>Pandas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</a:rPr>
              <a:t>DataFrame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for easy handling and analysis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b="1" dirty="0"/>
              <a:t>Data Cleaning &amp; Preprocessing</a:t>
            </a:r>
            <a:endParaRPr lang="en-US" dirty="0"/>
          </a:p>
          <a:p>
            <a:r>
              <a:rPr lang="en-US" dirty="0"/>
              <a:t>Removed duplicate entries and handled missing values.</a:t>
            </a:r>
          </a:p>
          <a:p>
            <a:r>
              <a:rPr lang="en-US" dirty="0"/>
              <a:t>Standardized text columns and formatted price/rating values.</a:t>
            </a:r>
          </a:p>
          <a:p>
            <a:r>
              <a:rPr lang="en-US" dirty="0"/>
              <a:t>Added </a:t>
            </a:r>
            <a:r>
              <a:rPr lang="en-US" b="1" dirty="0"/>
              <a:t>location and page number columns</a:t>
            </a:r>
            <a:r>
              <a:rPr lang="en-US" dirty="0"/>
              <a:t> for tracking and segmentation.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b="1" dirty="0"/>
              <a:t>Validation &amp; Analysis</a:t>
            </a:r>
            <a:endParaRPr lang="en-US" dirty="0"/>
          </a:p>
          <a:p>
            <a:r>
              <a:rPr lang="en-US" dirty="0"/>
              <a:t>Cross-checked data accuracy with the source website.</a:t>
            </a:r>
          </a:p>
          <a:p>
            <a:r>
              <a:rPr lang="en-US" dirty="0"/>
              <a:t>Prepared the cleaned dataset for </a:t>
            </a:r>
            <a:r>
              <a:rPr lang="en-US" b="1" dirty="0"/>
              <a:t>EDA (Exploratory Data Analysis)</a:t>
            </a:r>
            <a:r>
              <a:rPr lang="en-US" dirty="0"/>
              <a:t> and </a:t>
            </a:r>
            <a:r>
              <a:rPr lang="en-US" b="1" dirty="0"/>
              <a:t>visualization</a:t>
            </a:r>
            <a:r>
              <a:rPr lang="en-US" dirty="0"/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25067" r="29499" b="9297"/>
          <a:stretch/>
        </p:blipFill>
        <p:spPr>
          <a:xfrm>
            <a:off x="8618376" y="186611"/>
            <a:ext cx="3573624" cy="37135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52443" r="41558" b="14079"/>
          <a:stretch/>
        </p:blipFill>
        <p:spPr>
          <a:xfrm>
            <a:off x="8618375" y="3911058"/>
            <a:ext cx="3573625" cy="18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C52877-0C48-5832-A3A6-F82C9EE64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53" y="435917"/>
            <a:ext cx="3008179" cy="82386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Used: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="" xmlns:a16="http://schemas.microsoft.com/office/drawing/2014/main" id="{7091940F-394A-C4D9-49A9-28A0D53A3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326" y="1517596"/>
            <a:ext cx="3930769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="" xmlns:a16="http://schemas.microsoft.com/office/drawing/2014/main" id="{D143134B-5DDE-9DA9-C904-C2C12CE77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14" y="4568005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gEx - Transformation Services | openHAB">
            <a:extLst>
              <a:ext uri="{FF2B5EF4-FFF2-40B4-BE49-F238E27FC236}">
                <a16:creationId xmlns="" xmlns:a16="http://schemas.microsoft.com/office/drawing/2014/main" id="{EC2EC784-CEE9-A58C-1939-2AA806F63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3063874"/>
            <a:ext cx="401955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eautiful Soup 4 | Funthon">
            <a:extLst>
              <a:ext uri="{FF2B5EF4-FFF2-40B4-BE49-F238E27FC236}">
                <a16:creationId xmlns="" xmlns:a16="http://schemas.microsoft.com/office/drawing/2014/main" id="{81ABF712-4AED-CDA3-4D98-A52C78496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777" y="1381892"/>
            <a:ext cx="32670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iting and logo — seaborn 0.13.2 ...">
            <a:extLst>
              <a:ext uri="{FF2B5EF4-FFF2-40B4-BE49-F238E27FC236}">
                <a16:creationId xmlns="" xmlns:a16="http://schemas.microsoft.com/office/drawing/2014/main" id="{7EC87C6C-8C0E-53D2-B133-B39020CF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595" y="4710880"/>
            <a:ext cx="4000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atplotlib Logo &amp; Brand Assets (SVG ...">
            <a:extLst>
              <a:ext uri="{FF2B5EF4-FFF2-40B4-BE49-F238E27FC236}">
                <a16:creationId xmlns="" xmlns:a16="http://schemas.microsoft.com/office/drawing/2014/main" id="{65CBCFCE-FD98-D992-1C08-65F5EFEB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926" y="3109858"/>
            <a:ext cx="37052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32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E33525-D926-CE9E-E017-A7BE8655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36" y="249722"/>
            <a:ext cx="5008061" cy="723672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Steps: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B15DCCC-4D7B-11A3-E7AE-A55D7E9A484F}"/>
              </a:ext>
            </a:extLst>
          </p:cNvPr>
          <p:cNvSpPr txBox="1"/>
          <p:nvPr/>
        </p:nvSpPr>
        <p:spPr>
          <a:xfrm>
            <a:off x="796859" y="973394"/>
            <a:ext cx="6253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1872" y="1318759"/>
            <a:ext cx="732585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Removed duplicate entries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ensure only unique hotel and restaurant records remain.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Handled missing values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filling empty fields (like hotel type) with appropriate placeholders.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Cleaned the Price column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removing currency symbols and text to retain only numeric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Converted data types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changed price and rating columns from text (object) to numerical (float/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Standardized discount information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extract numeric percentages for better comparison.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Checked overall data consistency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ensure all columns have the correct format and valid entries.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Saved the cleaned dataset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 a CSV file ready for analysis and visualization.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5" t="37601" r="56029" b="19191"/>
          <a:stretch/>
        </p:blipFill>
        <p:spPr>
          <a:xfrm>
            <a:off x="7975777" y="96448"/>
            <a:ext cx="2855167" cy="24446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27705" r="33210" b="7484"/>
          <a:stretch/>
        </p:blipFill>
        <p:spPr>
          <a:xfrm>
            <a:off x="7685125" y="2621901"/>
            <a:ext cx="4183414" cy="338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AE9B076-F25A-AF23-B2ED-E39CABA87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156DB9-CFE0-861F-FD41-2793A641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60" y="214772"/>
            <a:ext cx="5702346" cy="727620"/>
          </a:xfrm>
        </p:spPr>
        <p:txBody>
          <a:bodyPr>
            <a:noAutofit/>
          </a:bodyPr>
          <a:lstStyle/>
          <a:p>
            <a:pPr algn="ctr"/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N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Visualization:Univariate</a:t>
            </a:r>
            <a:r>
              <a:rPr lang="en-IN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  <a:endParaRPr lang="en-I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429B3D8-24F0-BFDD-F8CA-E6AACD40E032}"/>
              </a:ext>
            </a:extLst>
          </p:cNvPr>
          <p:cNvSpPr txBox="1"/>
          <p:nvPr/>
        </p:nvSpPr>
        <p:spPr>
          <a:xfrm>
            <a:off x="530058" y="1043296"/>
            <a:ext cx="501194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Key Observations: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price distribution is right-skewed</a:t>
            </a:r>
            <a:r>
              <a:rPr lang="en-US" sz="2000" dirty="0"/>
              <a:t>, meaning most hotels have </a:t>
            </a:r>
            <a:r>
              <a:rPr lang="en-US" sz="2000" b="1" dirty="0"/>
              <a:t>lower or mid-range prices</a:t>
            </a:r>
            <a:r>
              <a:rPr lang="en-US" sz="2000" dirty="0"/>
              <a:t>, while only a few are expensive.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majority of prices</a:t>
            </a:r>
            <a:r>
              <a:rPr lang="en-US" sz="2000" dirty="0"/>
              <a:t> fall between </a:t>
            </a:r>
            <a:r>
              <a:rPr lang="en-US" sz="2000" b="1" dirty="0"/>
              <a:t>₹500 to ₹2500</a:t>
            </a:r>
            <a:r>
              <a:rPr lang="en-US" sz="2000" dirty="0"/>
              <a:t>, indicating this as the most common spending range.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box plot</a:t>
            </a:r>
            <a:r>
              <a:rPr lang="en-US" sz="2000" dirty="0"/>
              <a:t> shows several </a:t>
            </a:r>
            <a:r>
              <a:rPr lang="en-US" sz="2000" b="1" dirty="0"/>
              <a:t>outliers</a:t>
            </a:r>
            <a:r>
              <a:rPr lang="en-US" sz="2000" dirty="0"/>
              <a:t>, representing high-end or premium hotels.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violin and KDE plots</a:t>
            </a:r>
            <a:r>
              <a:rPr lang="en-US" sz="2000" dirty="0"/>
              <a:t> confirm a </a:t>
            </a:r>
            <a:r>
              <a:rPr lang="en-US" sz="2000" b="1" dirty="0"/>
              <a:t>dense concentration of prices around ₹1500</a:t>
            </a:r>
            <a:r>
              <a:rPr lang="en-US" sz="2000" dirty="0"/>
              <a:t>, tapering off gradually for higher ranges.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84" y="1043296"/>
            <a:ext cx="6036343" cy="39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3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1651</Words>
  <Application>Microsoft Office PowerPoint</Application>
  <PresentationFormat>Widescreen</PresentationFormat>
  <Paragraphs>146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Times New Roman</vt:lpstr>
      <vt:lpstr>Arial</vt:lpstr>
      <vt:lpstr>Arial Unicode MS</vt:lpstr>
      <vt:lpstr>Calibri</vt:lpstr>
      <vt:lpstr>Office Theme</vt:lpstr>
      <vt:lpstr>PowerPoint Presentation</vt:lpstr>
      <vt:lpstr>About Me:</vt:lpstr>
      <vt:lpstr>Introduction:</vt:lpstr>
      <vt:lpstr>Dataset Features:</vt:lpstr>
      <vt:lpstr>Objectives:</vt:lpstr>
      <vt:lpstr>How I Performed Web Scraping:</vt:lpstr>
      <vt:lpstr>Tools Used:</vt:lpstr>
      <vt:lpstr>Data Cleaning Steps:</vt:lpstr>
      <vt:lpstr>Data Visualization:Univariate Analysis</vt:lpstr>
      <vt:lpstr>Data Visualization:Bivariate Analysis(categorical vs numerical</vt:lpstr>
      <vt:lpstr>Data Visualization:Pie Chart</vt:lpstr>
      <vt:lpstr>Data Visualization:Heatmap</vt:lpstr>
      <vt:lpstr>Data Visualization:Grouped Bar chart</vt:lpstr>
      <vt:lpstr>Data Visualization:</vt:lpstr>
      <vt:lpstr>Data Visualization:Pair plot</vt:lpstr>
      <vt:lpstr>Key Business Questions</vt:lpstr>
      <vt:lpstr>Conclusion:</vt:lpstr>
      <vt:lpstr>Challenges Faced: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Microsoft account</cp:lastModifiedBy>
  <cp:revision>48</cp:revision>
  <dcterms:created xsi:type="dcterms:W3CDTF">2021-02-16T05:19:01Z</dcterms:created>
  <dcterms:modified xsi:type="dcterms:W3CDTF">2025-11-08T04:36:20Z</dcterms:modified>
</cp:coreProperties>
</file>